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entury Gothic" panose="020B0502020202020204" pitchFamily="34" charset="0"/>
      <p:regular r:id="rId12"/>
      <p:bold r:id="rId13"/>
      <p:italic r:id="rId14"/>
      <p:boldItalic r:id="rId15"/>
    </p:embeddedFont>
    <p:embeddedFont>
      <p:font typeface="Inter"/>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52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48A87A34-81AB-432B-8DAE-1953F412C126}" type="datetimeFigureOut">
              <a:rPr lang="en-US" dirty="0"/>
              <a:t>11/17/2024</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09854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158195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11/17/2024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67792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11/17/2024</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2141706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48A87A34-81AB-432B-8DAE-1953F412C126}" type="datetimeFigureOut">
              <a:rPr lang="en-US" dirty="0"/>
              <a:pPr/>
              <a:t>11/17/2024</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241581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8799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13885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512542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48A87A34-81AB-432B-8DAE-1953F412C126}" type="datetimeFigureOut">
              <a:rPr lang="en-US" dirty="0"/>
              <a:pPr/>
              <a:t>11/17/2024</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853274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47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28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57099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903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443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2349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725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62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593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65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48A87A34-81AB-432B-8DAE-1953F412C126}" type="datetimeFigureOut">
              <a:rPr lang="en-US" dirty="0"/>
              <a:pPr/>
              <a:t>11/17/2024</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52553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912991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7951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764279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367391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720899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6794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11/17/2024</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09613386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58171"/>
            <a:ext cx="7556421" cy="223277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Plant Disease Detection Using Custom CNN and Streamlit</a:t>
            </a:r>
            <a:endParaRPr lang="en-US" sz="4650" dirty="0"/>
          </a:p>
        </p:txBody>
      </p:sp>
      <p:sp>
        <p:nvSpPr>
          <p:cNvPr id="4" name="Text 1"/>
          <p:cNvSpPr/>
          <p:nvPr/>
        </p:nvSpPr>
        <p:spPr>
          <a:xfrm>
            <a:off x="793790" y="4131112"/>
            <a:ext cx="7556421" cy="254031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Detecting and diagnosing plant diseases is crucial for maintaining healthy crops and gardens. By leveraging the power of deep learning, we have developed a comprehensive solution that can accurately identify a wide range of plant diseases. This presentation will guide you through our innovative approach, from the custom Convolutional Neural Network (CNN) architecture to the interactive Streamlit-based web application.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87485"/>
            <a:ext cx="7124700"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Objectives and Motivations</a:t>
            </a:r>
            <a:endParaRPr lang="en-US" sz="4650" dirty="0"/>
          </a:p>
        </p:txBody>
      </p:sp>
      <p:sp>
        <p:nvSpPr>
          <p:cNvPr id="3" name="Text 1"/>
          <p:cNvSpPr/>
          <p:nvPr/>
        </p:nvSpPr>
        <p:spPr>
          <a:xfrm>
            <a:off x="793790" y="3098721"/>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Objectives</a:t>
            </a:r>
            <a:endParaRPr lang="en-US" sz="2300" dirty="0"/>
          </a:p>
        </p:txBody>
      </p:sp>
      <p:sp>
        <p:nvSpPr>
          <p:cNvPr id="4" name="Text 2"/>
          <p:cNvSpPr/>
          <p:nvPr/>
        </p:nvSpPr>
        <p:spPr>
          <a:xfrm>
            <a:off x="793790" y="3697605"/>
            <a:ext cx="6244709"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Our primary objectives are to create a robust and accurate plant disease detection system that can be easily accessible to farmers, gardeners, and agricultural professionals. We aim to empower them with a tool that can swiftly and reliably diagnose plant health issues, enabling timely interventions and improving overall crop yields and plant vitality.</a:t>
            </a:r>
            <a:endParaRPr lang="en-US" sz="1750" dirty="0"/>
          </a:p>
        </p:txBody>
      </p:sp>
      <p:sp>
        <p:nvSpPr>
          <p:cNvPr id="5" name="Text 3"/>
          <p:cNvSpPr/>
          <p:nvPr/>
        </p:nvSpPr>
        <p:spPr>
          <a:xfrm>
            <a:off x="7599521" y="3098721"/>
            <a:ext cx="2977039" cy="372070"/>
          </a:xfrm>
          <a:prstGeom prst="rect">
            <a:avLst/>
          </a:prstGeom>
          <a:noFill/>
          <a:ln/>
        </p:spPr>
        <p:txBody>
          <a:bodyPr wrap="none" lIns="0" tIns="0" rIns="0" bIns="0" rtlCol="0" anchor="t"/>
          <a:lstStyle/>
          <a:p>
            <a:pPr marL="0" indent="0">
              <a:lnSpc>
                <a:spcPts val="2900"/>
              </a:lnSpc>
              <a:buNone/>
            </a:pPr>
            <a:r>
              <a:rPr lang="en-US" sz="2300" b="1" kern="0" spc="-47" dirty="0">
                <a:solidFill>
                  <a:srgbClr val="FF8AAF"/>
                </a:solidFill>
                <a:latin typeface="Petrona Bold" pitchFamily="34" charset="0"/>
                <a:ea typeface="Petrona Bold" pitchFamily="34" charset="-122"/>
                <a:cs typeface="Petrona Bold" pitchFamily="34" charset="-120"/>
              </a:rPr>
              <a:t>Motivations</a:t>
            </a:r>
            <a:endParaRPr lang="en-US" sz="2300" dirty="0"/>
          </a:p>
        </p:txBody>
      </p:sp>
      <p:sp>
        <p:nvSpPr>
          <p:cNvPr id="6" name="Text 4"/>
          <p:cNvSpPr/>
          <p:nvPr/>
        </p:nvSpPr>
        <p:spPr>
          <a:xfrm>
            <a:off x="7599521" y="3697605"/>
            <a:ext cx="6244709" cy="254031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The motivation behind this project stems from the significant challenges faced in traditional visual plant disease diagnosis, including the subjectivity of human assessments, the need for specialized expertise, and the time-consuming nature of the process. By leveraging advanced deep learning techniques, we strive to provide a scalable, automated, and user-friendly solution to address these pain points.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bright="-1000" contrast="11000"/>
                    </a14:imgEffect>
                  </a14:imgLayer>
                </a14:imgProps>
              </a:ext>
            </a:extLst>
          </a:blip>
          <a:stretch>
            <a:fillRect/>
          </a:stretch>
        </p:blipFill>
        <p:spPr>
          <a:xfrm>
            <a:off x="0" y="0"/>
            <a:ext cx="5486400" cy="8229600"/>
          </a:xfrm>
          <a:prstGeom prst="rect">
            <a:avLst/>
          </a:prstGeom>
        </p:spPr>
      </p:pic>
      <p:sp>
        <p:nvSpPr>
          <p:cNvPr id="3" name="Text 0"/>
          <p:cNvSpPr/>
          <p:nvPr/>
        </p:nvSpPr>
        <p:spPr>
          <a:xfrm>
            <a:off x="6224587" y="590074"/>
            <a:ext cx="7667625" cy="1383983"/>
          </a:xfrm>
          <a:prstGeom prst="rect">
            <a:avLst/>
          </a:prstGeom>
          <a:noFill/>
          <a:ln/>
        </p:spPr>
        <p:txBody>
          <a:bodyPr wrap="square" lIns="0" tIns="0" rIns="0" bIns="0" rtlCol="0" anchor="t"/>
          <a:lstStyle/>
          <a:p>
            <a:pPr marL="0" indent="0">
              <a:lnSpc>
                <a:spcPts val="5400"/>
              </a:lnSpc>
              <a:buNone/>
            </a:pPr>
            <a:r>
              <a:rPr lang="en-US" sz="4350" b="1" kern="0" spc="-87" dirty="0">
                <a:solidFill>
                  <a:srgbClr val="FF8AAF"/>
                </a:solidFill>
                <a:latin typeface="Petrona Bold" pitchFamily="34" charset="0"/>
                <a:ea typeface="Petrona Bold" pitchFamily="34" charset="-122"/>
                <a:cs typeface="Petrona Bold" pitchFamily="34" charset="-120"/>
              </a:rPr>
              <a:t>Challenges in Visual Plant Disease Diagnosis</a:t>
            </a:r>
            <a:endParaRPr lang="en-US" sz="4350" dirty="0"/>
          </a:p>
        </p:txBody>
      </p:sp>
      <p:sp>
        <p:nvSpPr>
          <p:cNvPr id="4" name="Shape 1"/>
          <p:cNvSpPr/>
          <p:nvPr/>
        </p:nvSpPr>
        <p:spPr>
          <a:xfrm>
            <a:off x="6224587" y="2527578"/>
            <a:ext cx="474464" cy="474464"/>
          </a:xfrm>
          <a:prstGeom prst="roundRect">
            <a:avLst>
              <a:gd name="adj" fmla="val 18671"/>
            </a:avLst>
          </a:prstGeom>
          <a:solidFill>
            <a:srgbClr val="2F1D63"/>
          </a:solidFill>
          <a:ln w="7620">
            <a:solidFill>
              <a:srgbClr val="48367C"/>
            </a:solidFill>
            <a:prstDash val="solid"/>
          </a:ln>
        </p:spPr>
      </p:sp>
      <p:sp>
        <p:nvSpPr>
          <p:cNvPr id="5" name="Text 2"/>
          <p:cNvSpPr/>
          <p:nvPr/>
        </p:nvSpPr>
        <p:spPr>
          <a:xfrm>
            <a:off x="6394013" y="2598658"/>
            <a:ext cx="135493" cy="332184"/>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1</a:t>
            </a:r>
            <a:endParaRPr lang="en-US" sz="2600" dirty="0"/>
          </a:p>
        </p:txBody>
      </p:sp>
      <p:sp>
        <p:nvSpPr>
          <p:cNvPr id="6" name="Text 3"/>
          <p:cNvSpPr/>
          <p:nvPr/>
        </p:nvSpPr>
        <p:spPr>
          <a:xfrm>
            <a:off x="6909911" y="2527578"/>
            <a:ext cx="3043118" cy="691991"/>
          </a:xfrm>
          <a:prstGeom prst="rect">
            <a:avLst/>
          </a:prstGeom>
          <a:noFill/>
          <a:ln/>
        </p:spPr>
        <p:txBody>
          <a:bodyPr wrap="squar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Complexity of Symptoms</a:t>
            </a:r>
            <a:endParaRPr lang="en-US" sz="2150" dirty="0"/>
          </a:p>
        </p:txBody>
      </p:sp>
      <p:sp>
        <p:nvSpPr>
          <p:cNvPr id="7" name="Text 4"/>
          <p:cNvSpPr/>
          <p:nvPr/>
        </p:nvSpPr>
        <p:spPr>
          <a:xfrm>
            <a:off x="6909911" y="3346013"/>
            <a:ext cx="3043118" cy="2361128"/>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Plant diseases can exhibit a wide range of subtle and complex symptoms, making it challenging for even experienced professionals to accurately diagnose the underlying issues.</a:t>
            </a:r>
            <a:endParaRPr lang="en-US" sz="1650" dirty="0"/>
          </a:p>
        </p:txBody>
      </p:sp>
      <p:sp>
        <p:nvSpPr>
          <p:cNvPr id="8" name="Shape 5"/>
          <p:cNvSpPr/>
          <p:nvPr/>
        </p:nvSpPr>
        <p:spPr>
          <a:xfrm>
            <a:off x="10163889" y="2527578"/>
            <a:ext cx="474464" cy="474464"/>
          </a:xfrm>
          <a:prstGeom prst="roundRect">
            <a:avLst>
              <a:gd name="adj" fmla="val 18671"/>
            </a:avLst>
          </a:prstGeom>
          <a:solidFill>
            <a:srgbClr val="2F1D63"/>
          </a:solidFill>
          <a:ln w="7620">
            <a:solidFill>
              <a:srgbClr val="48367C"/>
            </a:solidFill>
            <a:prstDash val="solid"/>
          </a:ln>
        </p:spPr>
      </p:sp>
      <p:sp>
        <p:nvSpPr>
          <p:cNvPr id="9" name="Text 6"/>
          <p:cNvSpPr/>
          <p:nvPr/>
        </p:nvSpPr>
        <p:spPr>
          <a:xfrm>
            <a:off x="10310217" y="2598658"/>
            <a:ext cx="181689" cy="332184"/>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2</a:t>
            </a:r>
            <a:endParaRPr lang="en-US" sz="2600" dirty="0"/>
          </a:p>
        </p:txBody>
      </p:sp>
      <p:sp>
        <p:nvSpPr>
          <p:cNvPr id="10" name="Text 7"/>
          <p:cNvSpPr/>
          <p:nvPr/>
        </p:nvSpPr>
        <p:spPr>
          <a:xfrm>
            <a:off x="10849213" y="2527578"/>
            <a:ext cx="2794992" cy="345996"/>
          </a:xfrm>
          <a:prstGeom prst="rect">
            <a:avLst/>
          </a:prstGeom>
          <a:noFill/>
          <a:ln/>
        </p:spPr>
        <p:txBody>
          <a:bodyPr wrap="non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Environmental Factors</a:t>
            </a:r>
            <a:endParaRPr lang="en-US" sz="2150" dirty="0"/>
          </a:p>
        </p:txBody>
      </p:sp>
      <p:sp>
        <p:nvSpPr>
          <p:cNvPr id="11" name="Text 8"/>
          <p:cNvSpPr/>
          <p:nvPr/>
        </p:nvSpPr>
        <p:spPr>
          <a:xfrm>
            <a:off x="10849213" y="3000018"/>
            <a:ext cx="3043118" cy="2361128"/>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Environmental conditions, such as weather, soil quality, and pests, can significantly influence the manifestation of plant diseases, further complicating the diagnostic process.</a:t>
            </a:r>
            <a:endParaRPr lang="en-US" sz="1650" dirty="0"/>
          </a:p>
        </p:txBody>
      </p:sp>
      <p:sp>
        <p:nvSpPr>
          <p:cNvPr id="12" name="Shape 9"/>
          <p:cNvSpPr/>
          <p:nvPr/>
        </p:nvSpPr>
        <p:spPr>
          <a:xfrm>
            <a:off x="6224587" y="6155174"/>
            <a:ext cx="474464" cy="474464"/>
          </a:xfrm>
          <a:prstGeom prst="roundRect">
            <a:avLst>
              <a:gd name="adj" fmla="val 18671"/>
            </a:avLst>
          </a:prstGeom>
          <a:solidFill>
            <a:srgbClr val="2F1D63"/>
          </a:solidFill>
          <a:ln w="7620">
            <a:solidFill>
              <a:srgbClr val="48367C"/>
            </a:solidFill>
            <a:prstDash val="solid"/>
          </a:ln>
        </p:spPr>
      </p:sp>
      <p:sp>
        <p:nvSpPr>
          <p:cNvPr id="13" name="Text 10"/>
          <p:cNvSpPr/>
          <p:nvPr/>
        </p:nvSpPr>
        <p:spPr>
          <a:xfrm>
            <a:off x="6371153" y="6226254"/>
            <a:ext cx="181332" cy="332184"/>
          </a:xfrm>
          <a:prstGeom prst="rect">
            <a:avLst/>
          </a:prstGeom>
          <a:noFill/>
          <a:ln/>
        </p:spPr>
        <p:txBody>
          <a:bodyPr wrap="none" lIns="0" tIns="0" rIns="0" bIns="0" rtlCol="0" anchor="t"/>
          <a:lstStyle/>
          <a:p>
            <a:pPr marL="0" indent="0" algn="ctr">
              <a:lnSpc>
                <a:spcPts val="2600"/>
              </a:lnSpc>
              <a:buNone/>
            </a:pPr>
            <a:r>
              <a:rPr lang="en-US" sz="2600" b="1" kern="0" spc="-52" dirty="0">
                <a:solidFill>
                  <a:srgbClr val="E0D6DE"/>
                </a:solidFill>
                <a:latin typeface="Petrona Bold" pitchFamily="34" charset="0"/>
                <a:ea typeface="Petrona Bold" pitchFamily="34" charset="-122"/>
                <a:cs typeface="Petrona Bold" pitchFamily="34" charset="-120"/>
              </a:rPr>
              <a:t>3</a:t>
            </a:r>
            <a:endParaRPr lang="en-US" sz="2600" dirty="0"/>
          </a:p>
        </p:txBody>
      </p:sp>
      <p:sp>
        <p:nvSpPr>
          <p:cNvPr id="14" name="Text 11"/>
          <p:cNvSpPr/>
          <p:nvPr/>
        </p:nvSpPr>
        <p:spPr>
          <a:xfrm>
            <a:off x="6909911" y="6155174"/>
            <a:ext cx="2772608" cy="345996"/>
          </a:xfrm>
          <a:prstGeom prst="rect">
            <a:avLst/>
          </a:prstGeom>
          <a:noFill/>
          <a:ln/>
        </p:spPr>
        <p:txBody>
          <a:bodyPr wrap="none" lIns="0" tIns="0" rIns="0" bIns="0" rtlCol="0" anchor="t"/>
          <a:lstStyle/>
          <a:p>
            <a:pPr marL="0" indent="0">
              <a:lnSpc>
                <a:spcPts val="2700"/>
              </a:lnSpc>
              <a:buNone/>
            </a:pPr>
            <a:r>
              <a:rPr lang="en-US" sz="2150" b="1" kern="0" spc="-44" dirty="0">
                <a:solidFill>
                  <a:srgbClr val="E0D6DE"/>
                </a:solidFill>
                <a:latin typeface="Petrona Bold" pitchFamily="34" charset="0"/>
                <a:ea typeface="Petrona Bold" pitchFamily="34" charset="-122"/>
                <a:cs typeface="Petrona Bold" pitchFamily="34" charset="-120"/>
              </a:rPr>
              <a:t>Scalability Limitations</a:t>
            </a:r>
            <a:endParaRPr lang="en-US" sz="2150" dirty="0"/>
          </a:p>
        </p:txBody>
      </p:sp>
      <p:sp>
        <p:nvSpPr>
          <p:cNvPr id="15" name="Text 12"/>
          <p:cNvSpPr/>
          <p:nvPr/>
        </p:nvSpPr>
        <p:spPr>
          <a:xfrm>
            <a:off x="6909911" y="6627614"/>
            <a:ext cx="6982301" cy="1011912"/>
          </a:xfrm>
          <a:prstGeom prst="rect">
            <a:avLst/>
          </a:prstGeom>
          <a:noFill/>
          <a:ln/>
        </p:spPr>
        <p:txBody>
          <a:bodyPr wrap="square" lIns="0" tIns="0" rIns="0" bIns="0" rtlCol="0" anchor="t"/>
          <a:lstStyle/>
          <a:p>
            <a:pPr marL="0" indent="0">
              <a:lnSpc>
                <a:spcPts val="2650"/>
              </a:lnSpc>
              <a:buNone/>
            </a:pPr>
            <a:r>
              <a:rPr lang="en-US" sz="1650" kern="0" spc="-33" dirty="0">
                <a:solidFill>
                  <a:srgbClr val="E0D6DE"/>
                </a:solidFill>
                <a:latin typeface="Inter" pitchFamily="34" charset="0"/>
                <a:ea typeface="Inter" pitchFamily="34" charset="-122"/>
                <a:cs typeface="Inter" pitchFamily="34" charset="-120"/>
              </a:rPr>
              <a:t>Traditional visual inspection methods are time-consuming and labor-intensive, making it difficult to scale plant disease detection and response at a larger scale.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875007" y="559653"/>
            <a:ext cx="10151626" cy="659249"/>
          </a:xfrm>
          <a:prstGeom prst="rect">
            <a:avLst/>
          </a:prstGeom>
          <a:noFill/>
          <a:ln/>
        </p:spPr>
        <p:txBody>
          <a:bodyPr wrap="none" lIns="0" tIns="0" rIns="0" bIns="0" rtlCol="0" anchor="t"/>
          <a:lstStyle/>
          <a:p>
            <a:pPr marL="0" indent="0">
              <a:lnSpc>
                <a:spcPts val="5150"/>
              </a:lnSpc>
              <a:buNone/>
            </a:pPr>
            <a:r>
              <a:rPr lang="en-US" sz="4150" b="1" kern="0" spc="-83" dirty="0">
                <a:solidFill>
                  <a:srgbClr val="FF8AAF"/>
                </a:solidFill>
                <a:latin typeface="Petrona Bold" pitchFamily="34" charset="0"/>
                <a:ea typeface="Petrona Bold" pitchFamily="34" charset="-122"/>
                <a:cs typeface="Petrona Bold" pitchFamily="34" charset="-120"/>
              </a:rPr>
              <a:t>CNN Architecture for Disease Classification</a:t>
            </a:r>
            <a:endParaRPr lang="en-US" sz="4150" dirty="0"/>
          </a:p>
        </p:txBody>
      </p:sp>
      <p:pic>
        <p:nvPicPr>
          <p:cNvPr id="3" name="Image 0" descr="preencoded.png"/>
          <p:cNvPicPr>
            <a:picLocks noChangeAspect="1"/>
          </p:cNvPicPr>
          <p:nvPr/>
        </p:nvPicPr>
        <p:blipFill>
          <a:blip r:embed="rId3"/>
          <a:stretch>
            <a:fillRect/>
          </a:stretch>
        </p:blipFill>
        <p:spPr>
          <a:xfrm>
            <a:off x="3354586" y="1613416"/>
            <a:ext cx="1309092" cy="1173123"/>
          </a:xfrm>
          <a:prstGeom prst="rect">
            <a:avLst/>
          </a:prstGeom>
        </p:spPr>
      </p:pic>
      <p:sp>
        <p:nvSpPr>
          <p:cNvPr id="4" name="Text 1"/>
          <p:cNvSpPr/>
          <p:nvPr/>
        </p:nvSpPr>
        <p:spPr>
          <a:xfrm>
            <a:off x="3957876" y="2144911"/>
            <a:ext cx="102513" cy="401717"/>
          </a:xfrm>
          <a:prstGeom prst="rect">
            <a:avLst/>
          </a:prstGeom>
          <a:noFill/>
          <a:ln/>
        </p:spPr>
        <p:txBody>
          <a:bodyPr wrap="none" lIns="0" tIns="0" rIns="0" bIns="0" rtlCol="0" anchor="t"/>
          <a:lstStyle/>
          <a:p>
            <a:pPr marL="0" indent="0" algn="ctr">
              <a:lnSpc>
                <a:spcPts val="3150"/>
              </a:lnSpc>
              <a:buNone/>
            </a:pPr>
            <a:r>
              <a:rPr lang="en-US" sz="1950" b="1" kern="0" spc="-40" dirty="0">
                <a:solidFill>
                  <a:srgbClr val="E0D6DE"/>
                </a:solidFill>
                <a:latin typeface="Petrona Bold" pitchFamily="34" charset="0"/>
                <a:ea typeface="Petrona Bold" pitchFamily="34" charset="-122"/>
                <a:cs typeface="Petrona Bold" pitchFamily="34" charset="-120"/>
              </a:rPr>
              <a:t>1</a:t>
            </a:r>
            <a:endParaRPr lang="en-US" sz="1950" dirty="0"/>
          </a:p>
        </p:txBody>
      </p:sp>
      <p:sp>
        <p:nvSpPr>
          <p:cNvPr id="5" name="Text 2"/>
          <p:cNvSpPr/>
          <p:nvPr/>
        </p:nvSpPr>
        <p:spPr>
          <a:xfrm>
            <a:off x="4878433" y="1791057"/>
            <a:ext cx="2621994" cy="329565"/>
          </a:xfrm>
          <a:prstGeom prst="rect">
            <a:avLst/>
          </a:prstGeom>
          <a:noFill/>
          <a:ln/>
        </p:spPr>
        <p:txBody>
          <a:bodyPr wrap="none" lIns="0" tIns="0" rIns="0" bIns="0" rtlCol="0" anchor="t"/>
          <a:lstStyle/>
          <a:p>
            <a:pPr marL="0" indent="0" algn="l">
              <a:lnSpc>
                <a:spcPts val="2550"/>
              </a:lnSpc>
              <a:buNone/>
            </a:pPr>
            <a:r>
              <a:rPr lang="en-US" sz="2050" b="1" kern="0" spc="-42" dirty="0">
                <a:solidFill>
                  <a:srgbClr val="E0D6DE"/>
                </a:solidFill>
                <a:latin typeface="Petrona Bold" pitchFamily="34" charset="0"/>
                <a:ea typeface="Petrona Bold" pitchFamily="34" charset="-122"/>
                <a:cs typeface="Petrona Bold" pitchFamily="34" charset="-120"/>
              </a:rPr>
              <a:t>Input Layer</a:t>
            </a:r>
            <a:endParaRPr lang="en-US" sz="2050" dirty="0"/>
          </a:p>
        </p:txBody>
      </p:sp>
      <p:sp>
        <p:nvSpPr>
          <p:cNvPr id="6" name="Text 3"/>
          <p:cNvSpPr/>
          <p:nvPr/>
        </p:nvSpPr>
        <p:spPr>
          <a:xfrm>
            <a:off x="4864537" y="2264331"/>
            <a:ext cx="2621994" cy="321350"/>
          </a:xfrm>
          <a:prstGeom prst="rect">
            <a:avLst/>
          </a:prstGeom>
          <a:noFill/>
          <a:ln/>
        </p:spPr>
        <p:txBody>
          <a:bodyPr wrap="none" lIns="0" tIns="0" rIns="0" bIns="0" rtlCol="0" anchor="t"/>
          <a:lstStyle/>
          <a:p>
            <a:pPr marL="0" indent="0" algn="l">
              <a:lnSpc>
                <a:spcPts val="2500"/>
              </a:lnSpc>
              <a:buNone/>
            </a:pPr>
            <a:r>
              <a:rPr lang="en-US" sz="1550" kern="0" spc="-32" dirty="0">
                <a:solidFill>
                  <a:srgbClr val="E0D6DE"/>
                </a:solidFill>
                <a:latin typeface="Inter" pitchFamily="34" charset="0"/>
                <a:ea typeface="Inter" pitchFamily="34" charset="-122"/>
                <a:cs typeface="Inter" pitchFamily="34" charset="-120"/>
              </a:rPr>
              <a:t>High-resolution plant images</a:t>
            </a:r>
            <a:endParaRPr lang="en-US" sz="1550" dirty="0"/>
          </a:p>
        </p:txBody>
      </p:sp>
      <p:sp>
        <p:nvSpPr>
          <p:cNvPr id="7" name="Shape 4"/>
          <p:cNvSpPr/>
          <p:nvPr/>
        </p:nvSpPr>
        <p:spPr>
          <a:xfrm>
            <a:off x="4713803" y="2802017"/>
            <a:ext cx="9163288" cy="11430"/>
          </a:xfrm>
          <a:prstGeom prst="roundRect">
            <a:avLst>
              <a:gd name="adj" fmla="val 738279"/>
            </a:avLst>
          </a:prstGeom>
          <a:solidFill>
            <a:srgbClr val="48367C"/>
          </a:solidFill>
          <a:ln/>
        </p:spPr>
      </p:sp>
      <p:pic>
        <p:nvPicPr>
          <p:cNvPr id="8" name="Image 1" descr="preencoded.png"/>
          <p:cNvPicPr>
            <a:picLocks noChangeAspect="1"/>
          </p:cNvPicPr>
          <p:nvPr/>
        </p:nvPicPr>
        <p:blipFill>
          <a:blip r:embed="rId4"/>
          <a:stretch>
            <a:fillRect/>
          </a:stretch>
        </p:blipFill>
        <p:spPr>
          <a:xfrm>
            <a:off x="2699980" y="2836664"/>
            <a:ext cx="2618303" cy="1173123"/>
          </a:xfrm>
          <a:prstGeom prst="rect">
            <a:avLst/>
          </a:prstGeom>
        </p:spPr>
      </p:pic>
      <p:sp>
        <p:nvSpPr>
          <p:cNvPr id="9" name="Text 5"/>
          <p:cNvSpPr/>
          <p:nvPr/>
        </p:nvSpPr>
        <p:spPr>
          <a:xfrm>
            <a:off x="3940373" y="3222308"/>
            <a:ext cx="137398" cy="401717"/>
          </a:xfrm>
          <a:prstGeom prst="rect">
            <a:avLst/>
          </a:prstGeom>
          <a:noFill/>
          <a:ln/>
        </p:spPr>
        <p:txBody>
          <a:bodyPr wrap="none" lIns="0" tIns="0" rIns="0" bIns="0" rtlCol="0" anchor="t"/>
          <a:lstStyle/>
          <a:p>
            <a:pPr marL="0" indent="0" algn="ctr">
              <a:lnSpc>
                <a:spcPts val="3150"/>
              </a:lnSpc>
              <a:buNone/>
            </a:pPr>
            <a:r>
              <a:rPr lang="en-US" sz="1950" b="1" kern="0" spc="-40" dirty="0">
                <a:solidFill>
                  <a:srgbClr val="E0D6DE"/>
                </a:solidFill>
                <a:latin typeface="Petrona Bold" pitchFamily="34" charset="0"/>
                <a:ea typeface="Petrona Bold" pitchFamily="34" charset="-122"/>
                <a:cs typeface="Petrona Bold" pitchFamily="34" charset="-120"/>
              </a:rPr>
              <a:t>2</a:t>
            </a:r>
            <a:endParaRPr lang="en-US" sz="1950" dirty="0"/>
          </a:p>
        </p:txBody>
      </p:sp>
      <p:sp>
        <p:nvSpPr>
          <p:cNvPr id="10" name="Text 6"/>
          <p:cNvSpPr/>
          <p:nvPr/>
        </p:nvSpPr>
        <p:spPr>
          <a:xfrm>
            <a:off x="5519142" y="3037522"/>
            <a:ext cx="2532340" cy="329565"/>
          </a:xfrm>
          <a:prstGeom prst="rect">
            <a:avLst/>
          </a:prstGeom>
          <a:noFill/>
          <a:ln/>
        </p:spPr>
        <p:txBody>
          <a:bodyPr wrap="none" lIns="0" tIns="0" rIns="0" bIns="0" rtlCol="0" anchor="t"/>
          <a:lstStyle/>
          <a:p>
            <a:pPr marL="0" indent="0" algn="l">
              <a:lnSpc>
                <a:spcPts val="2550"/>
              </a:lnSpc>
              <a:buNone/>
            </a:pPr>
            <a:r>
              <a:rPr lang="en-US" sz="2050" b="1" kern="0" spc="-42" dirty="0">
                <a:solidFill>
                  <a:srgbClr val="E0D6DE"/>
                </a:solidFill>
                <a:latin typeface="Petrona Bold" pitchFamily="34" charset="0"/>
                <a:ea typeface="Petrona Bold" pitchFamily="34" charset="-122"/>
                <a:cs typeface="Petrona Bold" pitchFamily="34" charset="-120"/>
              </a:rPr>
              <a:t>Convolutional Layers</a:t>
            </a:r>
            <a:endParaRPr lang="en-US" sz="2050" dirty="0"/>
          </a:p>
        </p:txBody>
      </p:sp>
      <p:sp>
        <p:nvSpPr>
          <p:cNvPr id="11" name="Text 7"/>
          <p:cNvSpPr/>
          <p:nvPr/>
        </p:nvSpPr>
        <p:spPr>
          <a:xfrm>
            <a:off x="5519142" y="3487579"/>
            <a:ext cx="2532340" cy="321350"/>
          </a:xfrm>
          <a:prstGeom prst="rect">
            <a:avLst/>
          </a:prstGeom>
          <a:noFill/>
          <a:ln/>
        </p:spPr>
        <p:txBody>
          <a:bodyPr wrap="none" lIns="0" tIns="0" rIns="0" bIns="0" rtlCol="0" anchor="t"/>
          <a:lstStyle/>
          <a:p>
            <a:pPr marL="0" indent="0" algn="l">
              <a:lnSpc>
                <a:spcPts val="2500"/>
              </a:lnSpc>
              <a:buNone/>
            </a:pPr>
            <a:r>
              <a:rPr lang="en-US" sz="1550" kern="0" spc="-32" dirty="0">
                <a:solidFill>
                  <a:srgbClr val="E0D6DE"/>
                </a:solidFill>
                <a:latin typeface="Inter" pitchFamily="34" charset="0"/>
                <a:ea typeface="Inter" pitchFamily="34" charset="-122"/>
                <a:cs typeface="Inter" pitchFamily="34" charset="-120"/>
              </a:rPr>
              <a:t>Extraction of visual features</a:t>
            </a:r>
            <a:endParaRPr lang="en-US" sz="1550" dirty="0"/>
          </a:p>
        </p:txBody>
      </p:sp>
      <p:sp>
        <p:nvSpPr>
          <p:cNvPr id="12" name="Shape 8"/>
          <p:cNvSpPr/>
          <p:nvPr/>
        </p:nvSpPr>
        <p:spPr>
          <a:xfrm>
            <a:off x="5368409" y="4025265"/>
            <a:ext cx="8508683" cy="11430"/>
          </a:xfrm>
          <a:prstGeom prst="roundRect">
            <a:avLst>
              <a:gd name="adj" fmla="val 738279"/>
            </a:avLst>
          </a:prstGeom>
          <a:solidFill>
            <a:srgbClr val="48367C"/>
          </a:solidFill>
          <a:ln/>
        </p:spPr>
      </p:sp>
      <p:pic>
        <p:nvPicPr>
          <p:cNvPr id="13" name="Image 2" descr="preencoded.png"/>
          <p:cNvPicPr>
            <a:picLocks noChangeAspect="1"/>
          </p:cNvPicPr>
          <p:nvPr/>
        </p:nvPicPr>
        <p:blipFill>
          <a:blip r:embed="rId5"/>
          <a:stretch>
            <a:fillRect/>
          </a:stretch>
        </p:blipFill>
        <p:spPr>
          <a:xfrm>
            <a:off x="2045375" y="4059912"/>
            <a:ext cx="3927515" cy="1173123"/>
          </a:xfrm>
          <a:prstGeom prst="rect">
            <a:avLst/>
          </a:prstGeom>
        </p:spPr>
      </p:pic>
      <p:sp>
        <p:nvSpPr>
          <p:cNvPr id="14" name="Text 9"/>
          <p:cNvSpPr/>
          <p:nvPr/>
        </p:nvSpPr>
        <p:spPr>
          <a:xfrm>
            <a:off x="3940493" y="4445556"/>
            <a:ext cx="137041" cy="401717"/>
          </a:xfrm>
          <a:prstGeom prst="rect">
            <a:avLst/>
          </a:prstGeom>
          <a:noFill/>
          <a:ln/>
        </p:spPr>
        <p:txBody>
          <a:bodyPr wrap="none" lIns="0" tIns="0" rIns="0" bIns="0" rtlCol="0" anchor="t"/>
          <a:lstStyle/>
          <a:p>
            <a:pPr marL="0" indent="0" algn="ctr">
              <a:lnSpc>
                <a:spcPts val="3150"/>
              </a:lnSpc>
              <a:buNone/>
            </a:pPr>
            <a:r>
              <a:rPr lang="en-US" sz="1950" b="1" kern="0" spc="-40" dirty="0">
                <a:solidFill>
                  <a:srgbClr val="E0D6DE"/>
                </a:solidFill>
                <a:latin typeface="Petrona Bold" pitchFamily="34" charset="0"/>
                <a:ea typeface="Petrona Bold" pitchFamily="34" charset="-122"/>
                <a:cs typeface="Petrona Bold" pitchFamily="34" charset="-120"/>
              </a:rPr>
              <a:t>3</a:t>
            </a:r>
            <a:endParaRPr lang="en-US" sz="1950" dirty="0"/>
          </a:p>
        </p:txBody>
      </p:sp>
      <p:sp>
        <p:nvSpPr>
          <p:cNvPr id="15" name="Text 10"/>
          <p:cNvSpPr/>
          <p:nvPr/>
        </p:nvSpPr>
        <p:spPr>
          <a:xfrm>
            <a:off x="6173748" y="4260771"/>
            <a:ext cx="2636996" cy="329565"/>
          </a:xfrm>
          <a:prstGeom prst="rect">
            <a:avLst/>
          </a:prstGeom>
          <a:noFill/>
          <a:ln/>
        </p:spPr>
        <p:txBody>
          <a:bodyPr wrap="none" lIns="0" tIns="0" rIns="0" bIns="0" rtlCol="0" anchor="t"/>
          <a:lstStyle/>
          <a:p>
            <a:pPr marL="0" indent="0" algn="l">
              <a:lnSpc>
                <a:spcPts val="2550"/>
              </a:lnSpc>
              <a:buNone/>
            </a:pPr>
            <a:r>
              <a:rPr lang="en-US" sz="2050" b="1" kern="0" spc="-42" dirty="0">
                <a:solidFill>
                  <a:srgbClr val="E0D6DE"/>
                </a:solidFill>
                <a:latin typeface="Petrona Bold" pitchFamily="34" charset="0"/>
                <a:ea typeface="Petrona Bold" pitchFamily="34" charset="-122"/>
                <a:cs typeface="Petrona Bold" pitchFamily="34" charset="-120"/>
              </a:rPr>
              <a:t>Pooling Layers</a:t>
            </a:r>
            <a:endParaRPr lang="en-US" sz="2050" dirty="0"/>
          </a:p>
        </p:txBody>
      </p:sp>
      <p:sp>
        <p:nvSpPr>
          <p:cNvPr id="16" name="Text 11"/>
          <p:cNvSpPr/>
          <p:nvPr/>
        </p:nvSpPr>
        <p:spPr>
          <a:xfrm>
            <a:off x="6173748" y="4710827"/>
            <a:ext cx="3383161" cy="321350"/>
          </a:xfrm>
          <a:prstGeom prst="rect">
            <a:avLst/>
          </a:prstGeom>
          <a:noFill/>
          <a:ln/>
        </p:spPr>
        <p:txBody>
          <a:bodyPr wrap="none" lIns="0" tIns="0" rIns="0" bIns="0" rtlCol="0" anchor="t"/>
          <a:lstStyle/>
          <a:p>
            <a:pPr marL="0" indent="0" algn="l">
              <a:lnSpc>
                <a:spcPts val="2500"/>
              </a:lnSpc>
              <a:buNone/>
            </a:pPr>
            <a:r>
              <a:rPr lang="en-US" sz="1550" kern="0" spc="-32" dirty="0">
                <a:solidFill>
                  <a:srgbClr val="E0D6DE"/>
                </a:solidFill>
                <a:latin typeface="Inter" pitchFamily="34" charset="0"/>
                <a:ea typeface="Inter" pitchFamily="34" charset="-122"/>
                <a:cs typeface="Inter" pitchFamily="34" charset="-120"/>
              </a:rPr>
              <a:t>Downsampling and spatial invariance</a:t>
            </a:r>
            <a:endParaRPr lang="en-US" sz="1550" dirty="0"/>
          </a:p>
        </p:txBody>
      </p:sp>
      <p:sp>
        <p:nvSpPr>
          <p:cNvPr id="17" name="Shape 12"/>
          <p:cNvSpPr/>
          <p:nvPr/>
        </p:nvSpPr>
        <p:spPr>
          <a:xfrm>
            <a:off x="6023015" y="5248513"/>
            <a:ext cx="7854077" cy="11430"/>
          </a:xfrm>
          <a:prstGeom prst="roundRect">
            <a:avLst>
              <a:gd name="adj" fmla="val 738279"/>
            </a:avLst>
          </a:prstGeom>
          <a:solidFill>
            <a:srgbClr val="48367C"/>
          </a:solidFill>
          <a:ln/>
        </p:spPr>
      </p:sp>
      <p:pic>
        <p:nvPicPr>
          <p:cNvPr id="18" name="Image 3" descr="preencoded.png"/>
          <p:cNvPicPr>
            <a:picLocks noChangeAspect="1"/>
          </p:cNvPicPr>
          <p:nvPr/>
        </p:nvPicPr>
        <p:blipFill>
          <a:blip r:embed="rId6"/>
          <a:stretch>
            <a:fillRect/>
          </a:stretch>
        </p:blipFill>
        <p:spPr>
          <a:xfrm>
            <a:off x="1390769" y="5283160"/>
            <a:ext cx="5236607" cy="1173123"/>
          </a:xfrm>
          <a:prstGeom prst="rect">
            <a:avLst/>
          </a:prstGeom>
        </p:spPr>
      </p:pic>
      <p:sp>
        <p:nvSpPr>
          <p:cNvPr id="19" name="Text 13"/>
          <p:cNvSpPr/>
          <p:nvPr/>
        </p:nvSpPr>
        <p:spPr>
          <a:xfrm>
            <a:off x="3943826" y="5668804"/>
            <a:ext cx="130373" cy="401717"/>
          </a:xfrm>
          <a:prstGeom prst="rect">
            <a:avLst/>
          </a:prstGeom>
          <a:noFill/>
          <a:ln/>
        </p:spPr>
        <p:txBody>
          <a:bodyPr wrap="none" lIns="0" tIns="0" rIns="0" bIns="0" rtlCol="0" anchor="t"/>
          <a:lstStyle/>
          <a:p>
            <a:pPr marL="0" indent="0" algn="ctr">
              <a:lnSpc>
                <a:spcPts val="3150"/>
              </a:lnSpc>
              <a:buNone/>
            </a:pPr>
            <a:r>
              <a:rPr lang="en-US" sz="1950" b="1" kern="0" spc="-40" dirty="0">
                <a:solidFill>
                  <a:srgbClr val="E0D6DE"/>
                </a:solidFill>
                <a:latin typeface="Petrona Bold" pitchFamily="34" charset="0"/>
                <a:ea typeface="Petrona Bold" pitchFamily="34" charset="-122"/>
                <a:cs typeface="Petrona Bold" pitchFamily="34" charset="-120"/>
              </a:rPr>
              <a:t>4</a:t>
            </a:r>
            <a:endParaRPr lang="en-US" sz="1950" dirty="0"/>
          </a:p>
        </p:txBody>
      </p:sp>
      <p:sp>
        <p:nvSpPr>
          <p:cNvPr id="20" name="Text 14"/>
          <p:cNvSpPr/>
          <p:nvPr/>
        </p:nvSpPr>
        <p:spPr>
          <a:xfrm>
            <a:off x="6828234" y="5484019"/>
            <a:ext cx="2688550" cy="329565"/>
          </a:xfrm>
          <a:prstGeom prst="rect">
            <a:avLst/>
          </a:prstGeom>
          <a:noFill/>
          <a:ln/>
        </p:spPr>
        <p:txBody>
          <a:bodyPr wrap="none" lIns="0" tIns="0" rIns="0" bIns="0" rtlCol="0" anchor="t"/>
          <a:lstStyle/>
          <a:p>
            <a:pPr marL="0" indent="0" algn="l">
              <a:lnSpc>
                <a:spcPts val="2550"/>
              </a:lnSpc>
              <a:buNone/>
            </a:pPr>
            <a:r>
              <a:rPr lang="en-US" sz="2050" b="1" kern="0" spc="-42" dirty="0">
                <a:solidFill>
                  <a:srgbClr val="E0D6DE"/>
                </a:solidFill>
                <a:latin typeface="Petrona Bold" pitchFamily="34" charset="0"/>
                <a:ea typeface="Petrona Bold" pitchFamily="34" charset="-122"/>
                <a:cs typeface="Petrona Bold" pitchFamily="34" charset="-120"/>
              </a:rPr>
              <a:t>Fully Connected Layers</a:t>
            </a:r>
            <a:endParaRPr lang="en-US" sz="2050" dirty="0"/>
          </a:p>
        </p:txBody>
      </p:sp>
      <p:sp>
        <p:nvSpPr>
          <p:cNvPr id="21" name="Text 15"/>
          <p:cNvSpPr/>
          <p:nvPr/>
        </p:nvSpPr>
        <p:spPr>
          <a:xfrm>
            <a:off x="6828234" y="5934075"/>
            <a:ext cx="2715935" cy="321350"/>
          </a:xfrm>
          <a:prstGeom prst="rect">
            <a:avLst/>
          </a:prstGeom>
          <a:noFill/>
          <a:ln/>
        </p:spPr>
        <p:txBody>
          <a:bodyPr wrap="none" lIns="0" tIns="0" rIns="0" bIns="0" rtlCol="0" anchor="t"/>
          <a:lstStyle/>
          <a:p>
            <a:pPr marL="0" indent="0" algn="l">
              <a:lnSpc>
                <a:spcPts val="2500"/>
              </a:lnSpc>
              <a:buNone/>
            </a:pPr>
            <a:r>
              <a:rPr lang="en-US" sz="1550" kern="0" spc="-32" dirty="0">
                <a:solidFill>
                  <a:srgbClr val="E0D6DE"/>
                </a:solidFill>
                <a:latin typeface="Inter" pitchFamily="34" charset="0"/>
                <a:ea typeface="Inter" pitchFamily="34" charset="-122"/>
                <a:cs typeface="Inter" pitchFamily="34" charset="-120"/>
              </a:rPr>
              <a:t>Classification of plant disease</a:t>
            </a:r>
            <a:endParaRPr lang="en-US" sz="1550" dirty="0"/>
          </a:p>
        </p:txBody>
      </p:sp>
      <p:sp>
        <p:nvSpPr>
          <p:cNvPr id="22" name="Shape 16"/>
          <p:cNvSpPr/>
          <p:nvPr/>
        </p:nvSpPr>
        <p:spPr>
          <a:xfrm>
            <a:off x="6677501" y="6471761"/>
            <a:ext cx="7199590" cy="11430"/>
          </a:xfrm>
          <a:prstGeom prst="roundRect">
            <a:avLst>
              <a:gd name="adj" fmla="val 738279"/>
            </a:avLst>
          </a:prstGeom>
          <a:solidFill>
            <a:srgbClr val="48367C"/>
          </a:solidFill>
          <a:ln/>
        </p:spPr>
      </p:sp>
      <p:pic>
        <p:nvPicPr>
          <p:cNvPr id="23" name="Image 4" descr="preencoded.png"/>
          <p:cNvPicPr>
            <a:picLocks noChangeAspect="1"/>
          </p:cNvPicPr>
          <p:nvPr/>
        </p:nvPicPr>
        <p:blipFill>
          <a:blip r:embed="rId7"/>
          <a:stretch>
            <a:fillRect/>
          </a:stretch>
        </p:blipFill>
        <p:spPr>
          <a:xfrm>
            <a:off x="736163" y="6506408"/>
            <a:ext cx="6545818" cy="1173123"/>
          </a:xfrm>
          <a:prstGeom prst="rect">
            <a:avLst/>
          </a:prstGeom>
        </p:spPr>
      </p:pic>
      <p:sp>
        <p:nvSpPr>
          <p:cNvPr id="24" name="Text 17"/>
          <p:cNvSpPr/>
          <p:nvPr/>
        </p:nvSpPr>
        <p:spPr>
          <a:xfrm>
            <a:off x="3940254" y="6892052"/>
            <a:ext cx="137636" cy="401717"/>
          </a:xfrm>
          <a:prstGeom prst="rect">
            <a:avLst/>
          </a:prstGeom>
          <a:noFill/>
          <a:ln/>
        </p:spPr>
        <p:txBody>
          <a:bodyPr wrap="none" lIns="0" tIns="0" rIns="0" bIns="0" rtlCol="0" anchor="t"/>
          <a:lstStyle/>
          <a:p>
            <a:pPr marL="0" indent="0" algn="ctr">
              <a:lnSpc>
                <a:spcPts val="3150"/>
              </a:lnSpc>
              <a:buNone/>
            </a:pPr>
            <a:r>
              <a:rPr lang="en-US" sz="1950" b="1" kern="0" spc="-40" dirty="0">
                <a:solidFill>
                  <a:srgbClr val="E0D6DE"/>
                </a:solidFill>
                <a:latin typeface="Petrona Bold" pitchFamily="34" charset="0"/>
                <a:ea typeface="Petrona Bold" pitchFamily="34" charset="-122"/>
                <a:cs typeface="Petrona Bold" pitchFamily="34" charset="-120"/>
              </a:rPr>
              <a:t>5</a:t>
            </a:r>
            <a:endParaRPr lang="en-US" sz="1950" dirty="0"/>
          </a:p>
        </p:txBody>
      </p:sp>
      <p:sp>
        <p:nvSpPr>
          <p:cNvPr id="25" name="Text 18"/>
          <p:cNvSpPr/>
          <p:nvPr/>
        </p:nvSpPr>
        <p:spPr>
          <a:xfrm>
            <a:off x="7482840" y="6707267"/>
            <a:ext cx="2149316" cy="329565"/>
          </a:xfrm>
          <a:prstGeom prst="rect">
            <a:avLst/>
          </a:prstGeom>
          <a:noFill/>
          <a:ln/>
        </p:spPr>
        <p:txBody>
          <a:bodyPr wrap="none" lIns="0" tIns="0" rIns="0" bIns="0" rtlCol="0" anchor="t"/>
          <a:lstStyle/>
          <a:p>
            <a:pPr marL="0" indent="0" algn="l">
              <a:lnSpc>
                <a:spcPts val="2550"/>
              </a:lnSpc>
              <a:buNone/>
            </a:pPr>
            <a:r>
              <a:rPr lang="en-US" sz="2050" b="1" kern="0" spc="-42" dirty="0">
                <a:solidFill>
                  <a:srgbClr val="E0D6DE"/>
                </a:solidFill>
                <a:latin typeface="Petrona Bold" pitchFamily="34" charset="0"/>
                <a:ea typeface="Petrona Bold" pitchFamily="34" charset="-122"/>
                <a:cs typeface="Petrona Bold" pitchFamily="34" charset="-120"/>
              </a:rPr>
              <a:t>Output Layer</a:t>
            </a:r>
            <a:endParaRPr lang="en-US" sz="2050" dirty="0"/>
          </a:p>
        </p:txBody>
      </p:sp>
      <p:sp>
        <p:nvSpPr>
          <p:cNvPr id="26" name="Text 19"/>
          <p:cNvSpPr/>
          <p:nvPr/>
        </p:nvSpPr>
        <p:spPr>
          <a:xfrm>
            <a:off x="7482840" y="7157323"/>
            <a:ext cx="2149316" cy="321350"/>
          </a:xfrm>
          <a:prstGeom prst="rect">
            <a:avLst/>
          </a:prstGeom>
          <a:noFill/>
          <a:ln/>
        </p:spPr>
        <p:txBody>
          <a:bodyPr wrap="none" lIns="0" tIns="0" rIns="0" bIns="0" rtlCol="0" anchor="t"/>
          <a:lstStyle/>
          <a:p>
            <a:pPr marL="0" indent="0" algn="l">
              <a:lnSpc>
                <a:spcPts val="2500"/>
              </a:lnSpc>
              <a:buNone/>
            </a:pPr>
            <a:r>
              <a:rPr lang="en-US" sz="1550" kern="0" spc="-32" dirty="0">
                <a:solidFill>
                  <a:srgbClr val="E0D6DE"/>
                </a:solidFill>
                <a:latin typeface="Inter" pitchFamily="34" charset="0"/>
                <a:ea typeface="Inter" pitchFamily="34" charset="-122"/>
                <a:cs typeface="Inter" pitchFamily="34" charset="-120"/>
              </a:rPr>
              <a:t>Predicted disease class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46495" y="772358"/>
            <a:ext cx="7623810" cy="1425178"/>
          </a:xfrm>
          <a:prstGeom prst="rect">
            <a:avLst/>
          </a:prstGeom>
          <a:noFill/>
          <a:ln/>
        </p:spPr>
        <p:txBody>
          <a:bodyPr wrap="square" lIns="0" tIns="0" rIns="0" bIns="0" rtlCol="0" anchor="t"/>
          <a:lstStyle/>
          <a:p>
            <a:pPr marL="0" indent="0">
              <a:lnSpc>
                <a:spcPts val="5600"/>
              </a:lnSpc>
              <a:buNone/>
            </a:pPr>
            <a:r>
              <a:rPr lang="en-US" sz="4450" b="1" kern="0" spc="-90" dirty="0">
                <a:solidFill>
                  <a:srgbClr val="FF8AAF"/>
                </a:solidFill>
                <a:latin typeface="Petrona Bold" pitchFamily="34" charset="0"/>
                <a:ea typeface="Petrona Bold" pitchFamily="34" charset="-122"/>
                <a:cs typeface="Petrona Bold" pitchFamily="34" charset="-120"/>
              </a:rPr>
              <a:t>Streamlit: Building Interactive Web App</a:t>
            </a:r>
            <a:endParaRPr lang="en-US" sz="4450" dirty="0"/>
          </a:p>
        </p:txBody>
      </p:sp>
      <p:sp>
        <p:nvSpPr>
          <p:cNvPr id="4" name="Shape 1"/>
          <p:cNvSpPr/>
          <p:nvPr/>
        </p:nvSpPr>
        <p:spPr>
          <a:xfrm>
            <a:off x="6557010" y="2523292"/>
            <a:ext cx="30480" cy="4933950"/>
          </a:xfrm>
          <a:prstGeom prst="roundRect">
            <a:avLst>
              <a:gd name="adj" fmla="val 299258"/>
            </a:avLst>
          </a:prstGeom>
          <a:solidFill>
            <a:srgbClr val="48367C"/>
          </a:solidFill>
          <a:ln/>
        </p:spPr>
      </p:sp>
      <p:sp>
        <p:nvSpPr>
          <p:cNvPr id="5" name="Shape 2"/>
          <p:cNvSpPr/>
          <p:nvPr/>
        </p:nvSpPr>
        <p:spPr>
          <a:xfrm>
            <a:off x="6786086" y="2996684"/>
            <a:ext cx="760095" cy="30480"/>
          </a:xfrm>
          <a:prstGeom prst="roundRect">
            <a:avLst>
              <a:gd name="adj" fmla="val 299258"/>
            </a:avLst>
          </a:prstGeom>
          <a:solidFill>
            <a:srgbClr val="48367C"/>
          </a:solidFill>
          <a:ln/>
        </p:spPr>
      </p:sp>
      <p:sp>
        <p:nvSpPr>
          <p:cNvPr id="6" name="Shape 3"/>
          <p:cNvSpPr/>
          <p:nvPr/>
        </p:nvSpPr>
        <p:spPr>
          <a:xfrm>
            <a:off x="6327934" y="2767608"/>
            <a:ext cx="488633" cy="488633"/>
          </a:xfrm>
          <a:prstGeom prst="roundRect">
            <a:avLst>
              <a:gd name="adj" fmla="val 18667"/>
            </a:avLst>
          </a:prstGeom>
          <a:solidFill>
            <a:srgbClr val="2F1D63"/>
          </a:solidFill>
          <a:ln w="7620">
            <a:solidFill>
              <a:srgbClr val="48367C"/>
            </a:solidFill>
            <a:prstDash val="solid"/>
          </a:ln>
        </p:spPr>
      </p:sp>
      <p:sp>
        <p:nvSpPr>
          <p:cNvPr id="7" name="Text 4"/>
          <p:cNvSpPr/>
          <p:nvPr/>
        </p:nvSpPr>
        <p:spPr>
          <a:xfrm>
            <a:off x="6502479" y="2840831"/>
            <a:ext cx="139541" cy="342067"/>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1</a:t>
            </a:r>
            <a:endParaRPr lang="en-US" sz="2650" dirty="0"/>
          </a:p>
        </p:txBody>
      </p:sp>
      <p:sp>
        <p:nvSpPr>
          <p:cNvPr id="8" name="Text 5"/>
          <p:cNvSpPr/>
          <p:nvPr/>
        </p:nvSpPr>
        <p:spPr>
          <a:xfrm>
            <a:off x="7766685" y="2740462"/>
            <a:ext cx="2850356" cy="356235"/>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Upload</a:t>
            </a:r>
            <a:endParaRPr lang="en-US" sz="2200" dirty="0"/>
          </a:p>
        </p:txBody>
      </p:sp>
      <p:sp>
        <p:nvSpPr>
          <p:cNvPr id="9" name="Text 6"/>
          <p:cNvSpPr/>
          <p:nvPr/>
        </p:nvSpPr>
        <p:spPr>
          <a:xfrm>
            <a:off x="7766685" y="3226951"/>
            <a:ext cx="6103620" cy="347424"/>
          </a:xfrm>
          <a:prstGeom prst="rect">
            <a:avLst/>
          </a:prstGeom>
          <a:noFill/>
          <a:ln/>
        </p:spPr>
        <p:txBody>
          <a:bodyPr wrap="non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Users can easily upload plant images for disease detection.</a:t>
            </a:r>
            <a:endParaRPr lang="en-US" sz="1700" dirty="0"/>
          </a:p>
        </p:txBody>
      </p:sp>
      <p:sp>
        <p:nvSpPr>
          <p:cNvPr id="10" name="Shape 7"/>
          <p:cNvSpPr/>
          <p:nvPr/>
        </p:nvSpPr>
        <p:spPr>
          <a:xfrm>
            <a:off x="6786086" y="4482108"/>
            <a:ext cx="760095" cy="30480"/>
          </a:xfrm>
          <a:prstGeom prst="roundRect">
            <a:avLst>
              <a:gd name="adj" fmla="val 299258"/>
            </a:avLst>
          </a:prstGeom>
          <a:solidFill>
            <a:srgbClr val="48367C"/>
          </a:solidFill>
          <a:ln/>
        </p:spPr>
      </p:sp>
      <p:sp>
        <p:nvSpPr>
          <p:cNvPr id="11" name="Shape 8"/>
          <p:cNvSpPr/>
          <p:nvPr/>
        </p:nvSpPr>
        <p:spPr>
          <a:xfrm>
            <a:off x="6327934" y="4253032"/>
            <a:ext cx="488633" cy="488633"/>
          </a:xfrm>
          <a:prstGeom prst="roundRect">
            <a:avLst>
              <a:gd name="adj" fmla="val 18667"/>
            </a:avLst>
          </a:prstGeom>
          <a:solidFill>
            <a:srgbClr val="2F1D63"/>
          </a:solidFill>
          <a:ln w="7620">
            <a:solidFill>
              <a:srgbClr val="48367C"/>
            </a:solidFill>
            <a:prstDash val="solid"/>
          </a:ln>
        </p:spPr>
      </p:sp>
      <p:sp>
        <p:nvSpPr>
          <p:cNvPr id="12" name="Text 9"/>
          <p:cNvSpPr/>
          <p:nvPr/>
        </p:nvSpPr>
        <p:spPr>
          <a:xfrm>
            <a:off x="6478667" y="4326255"/>
            <a:ext cx="187047" cy="342067"/>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2</a:t>
            </a:r>
            <a:endParaRPr lang="en-US" sz="2650" dirty="0"/>
          </a:p>
        </p:txBody>
      </p:sp>
      <p:sp>
        <p:nvSpPr>
          <p:cNvPr id="13" name="Text 10"/>
          <p:cNvSpPr/>
          <p:nvPr/>
        </p:nvSpPr>
        <p:spPr>
          <a:xfrm>
            <a:off x="7766685" y="4225885"/>
            <a:ext cx="2850356" cy="356235"/>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Inference</a:t>
            </a:r>
            <a:endParaRPr lang="en-US" sz="2200" dirty="0"/>
          </a:p>
        </p:txBody>
      </p:sp>
      <p:sp>
        <p:nvSpPr>
          <p:cNvPr id="14" name="Text 11"/>
          <p:cNvSpPr/>
          <p:nvPr/>
        </p:nvSpPr>
        <p:spPr>
          <a:xfrm>
            <a:off x="7766685" y="4712375"/>
            <a:ext cx="6103620" cy="694849"/>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The custom CNN model processes the uploaded image and provides a disease diagnosis.</a:t>
            </a:r>
            <a:endParaRPr lang="en-US" sz="1700" dirty="0"/>
          </a:p>
        </p:txBody>
      </p:sp>
      <p:sp>
        <p:nvSpPr>
          <p:cNvPr id="15" name="Shape 12"/>
          <p:cNvSpPr/>
          <p:nvPr/>
        </p:nvSpPr>
        <p:spPr>
          <a:xfrm>
            <a:off x="6786086" y="6314956"/>
            <a:ext cx="760095" cy="30480"/>
          </a:xfrm>
          <a:prstGeom prst="roundRect">
            <a:avLst>
              <a:gd name="adj" fmla="val 299258"/>
            </a:avLst>
          </a:prstGeom>
          <a:solidFill>
            <a:srgbClr val="48367C"/>
          </a:solidFill>
          <a:ln/>
        </p:spPr>
      </p:sp>
      <p:sp>
        <p:nvSpPr>
          <p:cNvPr id="16" name="Shape 13"/>
          <p:cNvSpPr/>
          <p:nvPr/>
        </p:nvSpPr>
        <p:spPr>
          <a:xfrm>
            <a:off x="6327934" y="6085880"/>
            <a:ext cx="488633" cy="488633"/>
          </a:xfrm>
          <a:prstGeom prst="roundRect">
            <a:avLst>
              <a:gd name="adj" fmla="val 18667"/>
            </a:avLst>
          </a:prstGeom>
          <a:solidFill>
            <a:srgbClr val="2F1D63"/>
          </a:solidFill>
          <a:ln w="7620">
            <a:solidFill>
              <a:srgbClr val="48367C"/>
            </a:solidFill>
            <a:prstDash val="solid"/>
          </a:ln>
        </p:spPr>
      </p:sp>
      <p:sp>
        <p:nvSpPr>
          <p:cNvPr id="17" name="Text 14"/>
          <p:cNvSpPr/>
          <p:nvPr/>
        </p:nvSpPr>
        <p:spPr>
          <a:xfrm>
            <a:off x="6478786" y="6159103"/>
            <a:ext cx="186809" cy="342067"/>
          </a:xfrm>
          <a:prstGeom prst="rect">
            <a:avLst/>
          </a:prstGeom>
          <a:noFill/>
          <a:ln/>
        </p:spPr>
        <p:txBody>
          <a:bodyPr wrap="none" lIns="0" tIns="0" rIns="0" bIns="0" rtlCol="0" anchor="t"/>
          <a:lstStyle/>
          <a:p>
            <a:pPr marL="0" indent="0" algn="ctr">
              <a:lnSpc>
                <a:spcPts val="2650"/>
              </a:lnSpc>
              <a:buNone/>
            </a:pPr>
            <a:r>
              <a:rPr lang="en-US" sz="2650" b="1" kern="0" spc="-54" dirty="0">
                <a:solidFill>
                  <a:srgbClr val="E0D6DE"/>
                </a:solidFill>
                <a:latin typeface="Petrona Bold" pitchFamily="34" charset="0"/>
                <a:ea typeface="Petrona Bold" pitchFamily="34" charset="-122"/>
                <a:cs typeface="Petrona Bold" pitchFamily="34" charset="-120"/>
              </a:rPr>
              <a:t>3</a:t>
            </a:r>
            <a:endParaRPr lang="en-US" sz="2650" dirty="0"/>
          </a:p>
        </p:txBody>
      </p:sp>
      <p:sp>
        <p:nvSpPr>
          <p:cNvPr id="18" name="Text 15"/>
          <p:cNvSpPr/>
          <p:nvPr/>
        </p:nvSpPr>
        <p:spPr>
          <a:xfrm>
            <a:off x="7766685" y="6058733"/>
            <a:ext cx="2850356" cy="356235"/>
          </a:xfrm>
          <a:prstGeom prst="rect">
            <a:avLst/>
          </a:prstGeom>
          <a:noFill/>
          <a:ln/>
        </p:spPr>
        <p:txBody>
          <a:bodyPr wrap="none" lIns="0" tIns="0" rIns="0" bIns="0" rtlCol="0" anchor="t"/>
          <a:lstStyle/>
          <a:p>
            <a:pPr marL="0" indent="0" algn="l">
              <a:lnSpc>
                <a:spcPts val="2800"/>
              </a:lnSpc>
              <a:buNone/>
            </a:pPr>
            <a:r>
              <a:rPr lang="en-US" sz="2200" b="1" kern="0" spc="-45" dirty="0">
                <a:solidFill>
                  <a:srgbClr val="E0D6DE"/>
                </a:solidFill>
                <a:latin typeface="Petrona Bold" pitchFamily="34" charset="0"/>
                <a:ea typeface="Petrona Bold" pitchFamily="34" charset="-122"/>
                <a:cs typeface="Petrona Bold" pitchFamily="34" charset="-120"/>
              </a:rPr>
              <a:t>Visualization</a:t>
            </a:r>
            <a:endParaRPr lang="en-US" sz="2200" dirty="0"/>
          </a:p>
        </p:txBody>
      </p:sp>
      <p:sp>
        <p:nvSpPr>
          <p:cNvPr id="19" name="Text 16"/>
          <p:cNvSpPr/>
          <p:nvPr/>
        </p:nvSpPr>
        <p:spPr>
          <a:xfrm>
            <a:off x="7766685" y="6545223"/>
            <a:ext cx="6103620" cy="694849"/>
          </a:xfrm>
          <a:prstGeom prst="rect">
            <a:avLst/>
          </a:prstGeom>
          <a:noFill/>
          <a:ln/>
        </p:spPr>
        <p:txBody>
          <a:bodyPr wrap="square" lIns="0" tIns="0" rIns="0" bIns="0" rtlCol="0" anchor="t"/>
          <a:lstStyle/>
          <a:p>
            <a:pPr marL="0" indent="0" algn="l">
              <a:lnSpc>
                <a:spcPts val="2700"/>
              </a:lnSpc>
              <a:buNone/>
            </a:pPr>
            <a:r>
              <a:rPr lang="en-US" sz="1700" kern="0" spc="-34" dirty="0">
                <a:solidFill>
                  <a:srgbClr val="E0D6DE"/>
                </a:solidFill>
                <a:latin typeface="Inter" pitchFamily="34" charset="0"/>
                <a:ea typeface="Inter" pitchFamily="34" charset="-122"/>
                <a:cs typeface="Inter" pitchFamily="34" charset="-120"/>
              </a:rPr>
              <a:t>The web app displays the classified disease, along with relevant information.</a:t>
            </a:r>
            <a:endParaRPr lang="en-US" sz="1700" dirty="0"/>
          </a:p>
        </p:txBody>
      </p:sp>
      <p:pic>
        <p:nvPicPr>
          <p:cNvPr id="21" name="Picture 20">
            <a:extLst>
              <a:ext uri="{FF2B5EF4-FFF2-40B4-BE49-F238E27FC236}">
                <a16:creationId xmlns:a16="http://schemas.microsoft.com/office/drawing/2014/main" id="{332B8A14-BEE8-4E31-EC06-99A4401CFD88}"/>
              </a:ext>
            </a:extLst>
          </p:cNvPr>
          <p:cNvPicPr>
            <a:picLocks noChangeAspect="1"/>
          </p:cNvPicPr>
          <p:nvPr/>
        </p:nvPicPr>
        <p:blipFill>
          <a:blip r:embed="rId3"/>
          <a:srcRect l="7407" t="2582"/>
          <a:stretch/>
        </p:blipFill>
        <p:spPr>
          <a:xfrm>
            <a:off x="0" y="1"/>
            <a:ext cx="5715373"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53801" y="1707088"/>
            <a:ext cx="8014811" cy="1058704"/>
          </a:xfrm>
          <a:prstGeom prst="rect">
            <a:avLst/>
          </a:prstGeom>
          <a:noFill/>
          <a:ln/>
        </p:spPr>
        <p:txBody>
          <a:bodyPr wrap="square" lIns="0" tIns="0" rIns="0" bIns="0" rtlCol="0" anchor="t"/>
          <a:lstStyle/>
          <a:p>
            <a:pPr marL="0" indent="0">
              <a:lnSpc>
                <a:spcPts val="4150"/>
              </a:lnSpc>
              <a:buNone/>
            </a:pPr>
            <a:r>
              <a:rPr lang="en-US" sz="3300" b="1" kern="0" spc="-67" dirty="0">
                <a:solidFill>
                  <a:schemeClr val="tx2"/>
                </a:solidFill>
                <a:latin typeface="Petrona Bold" pitchFamily="34" charset="0"/>
                <a:ea typeface="Petrona Bold" pitchFamily="34" charset="-122"/>
                <a:cs typeface="Petrona Bold" pitchFamily="34" charset="-120"/>
              </a:rPr>
              <a:t>Experimental Results and Performance Metrics</a:t>
            </a:r>
            <a:endParaRPr lang="en-US" sz="3300" dirty="0">
              <a:solidFill>
                <a:schemeClr val="tx2"/>
              </a:solidFill>
            </a:endParaRPr>
          </a:p>
        </p:txBody>
      </p:sp>
      <p:sp>
        <p:nvSpPr>
          <p:cNvPr id="4" name="Text 1"/>
          <p:cNvSpPr/>
          <p:nvPr/>
        </p:nvSpPr>
        <p:spPr>
          <a:xfrm>
            <a:off x="564594" y="3663755"/>
            <a:ext cx="8014811" cy="532328"/>
          </a:xfrm>
          <a:prstGeom prst="rect">
            <a:avLst/>
          </a:prstGeom>
          <a:noFill/>
          <a:ln/>
        </p:spPr>
        <p:txBody>
          <a:bodyPr wrap="none" lIns="0" tIns="0" rIns="0" bIns="0" rtlCol="0" anchor="t"/>
          <a:lstStyle/>
          <a:p>
            <a:pPr marL="0" indent="0" algn="ctr">
              <a:lnSpc>
                <a:spcPts val="4150"/>
              </a:lnSpc>
              <a:buNone/>
            </a:pPr>
            <a:r>
              <a:rPr lang="en-US" sz="3200" b="1" kern="0" spc="-84" dirty="0">
                <a:solidFill>
                  <a:schemeClr val="accent2"/>
                </a:solidFill>
                <a:latin typeface="Petrona Bold" pitchFamily="34" charset="0"/>
                <a:ea typeface="Petrona Bold" pitchFamily="34" charset="-122"/>
                <a:cs typeface="Petrona Bold" pitchFamily="34" charset="-120"/>
              </a:rPr>
              <a:t>94.78%</a:t>
            </a:r>
            <a:endParaRPr lang="en-US" sz="3200" dirty="0">
              <a:solidFill>
                <a:schemeClr val="accent2"/>
              </a:solidFill>
            </a:endParaRPr>
          </a:p>
        </p:txBody>
      </p:sp>
      <p:sp>
        <p:nvSpPr>
          <p:cNvPr id="5" name="Text 2"/>
          <p:cNvSpPr/>
          <p:nvPr/>
        </p:nvSpPr>
        <p:spPr>
          <a:xfrm>
            <a:off x="3513294" y="4165454"/>
            <a:ext cx="2117408" cy="264557"/>
          </a:xfrm>
          <a:prstGeom prst="rect">
            <a:avLst/>
          </a:prstGeom>
          <a:noFill/>
          <a:ln/>
        </p:spPr>
        <p:txBody>
          <a:bodyPr wrap="none" lIns="0" tIns="0" rIns="0" bIns="0" rtlCol="0" anchor="t"/>
          <a:lstStyle/>
          <a:p>
            <a:pPr marL="0" indent="0" algn="ctr">
              <a:lnSpc>
                <a:spcPts val="2050"/>
              </a:lnSpc>
              <a:buNone/>
            </a:pPr>
            <a:r>
              <a:rPr lang="en-US" b="1" u="sng" kern="0" spc="-33" dirty="0">
                <a:solidFill>
                  <a:srgbClr val="E0D6DE"/>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Accuracy</a:t>
            </a:r>
            <a:endParaRPr lang="en-US" u="sng" dirty="0">
              <a:effectLst>
                <a:outerShdw blurRad="38100" dist="38100" dir="2700000" algn="tl">
                  <a:srgbClr val="000000">
                    <a:alpha val="43137"/>
                  </a:srgbClr>
                </a:outerShdw>
              </a:effectLst>
            </a:endParaRPr>
          </a:p>
        </p:txBody>
      </p:sp>
      <p:sp>
        <p:nvSpPr>
          <p:cNvPr id="6" name="Text 3"/>
          <p:cNvSpPr/>
          <p:nvPr/>
        </p:nvSpPr>
        <p:spPr>
          <a:xfrm>
            <a:off x="564594" y="4478350"/>
            <a:ext cx="8014811" cy="516255"/>
          </a:xfrm>
          <a:prstGeom prst="rect">
            <a:avLst/>
          </a:prstGeom>
          <a:noFill/>
          <a:ln/>
        </p:spPr>
        <p:txBody>
          <a:bodyPr wrap="square" lIns="0" tIns="0" rIns="0" bIns="0" rtlCol="0" anchor="t"/>
          <a:lstStyle/>
          <a:p>
            <a:pPr algn="ctr">
              <a:lnSpc>
                <a:spcPts val="2000"/>
              </a:lnSpc>
            </a:pPr>
            <a:r>
              <a:rPr lang="en-US" sz="1250" kern="0" spc="-25" dirty="0">
                <a:solidFill>
                  <a:schemeClr val="tx2">
                    <a:lumMod val="90000"/>
                  </a:schemeClr>
                </a:solidFill>
                <a:latin typeface="Inter" pitchFamily="34" charset="0"/>
                <a:ea typeface="Inter" pitchFamily="34" charset="-122"/>
                <a:cs typeface="Inter" pitchFamily="34" charset="-120"/>
              </a:rPr>
              <a:t>The custom CNN </a:t>
            </a:r>
            <a:r>
              <a:rPr lang="en-US" sz="1250" kern="0" spc="-25" dirty="0">
                <a:solidFill>
                  <a:schemeClr val="tx2">
                    <a:lumMod val="90000"/>
                  </a:schemeClr>
                </a:solidFill>
                <a:latin typeface="Inter" pitchFamily="34" charset="0"/>
                <a:ea typeface="Inter" pitchFamily="34" charset="-122"/>
              </a:rPr>
              <a:t>model</a:t>
            </a:r>
            <a:r>
              <a:rPr lang="en-US" sz="1250" kern="0" spc="-25" dirty="0">
                <a:solidFill>
                  <a:schemeClr val="tx2">
                    <a:lumMod val="90000"/>
                  </a:schemeClr>
                </a:solidFill>
                <a:latin typeface="Inter" pitchFamily="34" charset="0"/>
                <a:ea typeface="Inter" pitchFamily="34" charset="-122"/>
                <a:cs typeface="Inter" pitchFamily="34" charset="-120"/>
              </a:rPr>
              <a:t> achieved an impressive accuracy of 95% on a comprehensive test dataset, showcasing its robust performance in identifying a wide range of plant diseases.</a:t>
            </a:r>
            <a:endParaRPr lang="en-US" sz="1250" dirty="0">
              <a:solidFill>
                <a:schemeClr val="tx2">
                  <a:lumMod val="90000"/>
                </a:schemeClr>
              </a:solidFill>
            </a:endParaRPr>
          </a:p>
          <a:p>
            <a:pPr marL="0" indent="0" algn="ctr">
              <a:lnSpc>
                <a:spcPts val="2000"/>
              </a:lnSpc>
              <a:buNone/>
            </a:pPr>
            <a:endParaRPr lang="en-US" sz="1250" dirty="0"/>
          </a:p>
        </p:txBody>
      </p:sp>
      <p:sp>
        <p:nvSpPr>
          <p:cNvPr id="7" name="Text 4"/>
          <p:cNvSpPr/>
          <p:nvPr/>
        </p:nvSpPr>
        <p:spPr>
          <a:xfrm>
            <a:off x="564594" y="5042944"/>
            <a:ext cx="8014811" cy="532328"/>
          </a:xfrm>
          <a:prstGeom prst="rect">
            <a:avLst/>
          </a:prstGeom>
          <a:noFill/>
          <a:ln/>
        </p:spPr>
        <p:txBody>
          <a:bodyPr wrap="none" lIns="0" tIns="0" rIns="0" bIns="0" rtlCol="0" anchor="t"/>
          <a:lstStyle/>
          <a:p>
            <a:pPr marL="0" indent="0" algn="ctr">
              <a:lnSpc>
                <a:spcPts val="4150"/>
              </a:lnSpc>
              <a:buNone/>
            </a:pPr>
            <a:r>
              <a:rPr lang="en-US" sz="3200" b="1" kern="0" spc="-84" dirty="0">
                <a:solidFill>
                  <a:schemeClr val="accent2"/>
                </a:solidFill>
                <a:latin typeface="Petrona Bold" pitchFamily="34" charset="0"/>
                <a:ea typeface="Petrona Bold" pitchFamily="34" charset="-122"/>
              </a:rPr>
              <a:t>95.27%</a:t>
            </a:r>
            <a:endParaRPr lang="en-US" sz="3200" dirty="0">
              <a:solidFill>
                <a:schemeClr val="accent2"/>
              </a:solidFill>
            </a:endParaRPr>
          </a:p>
        </p:txBody>
      </p:sp>
      <p:sp>
        <p:nvSpPr>
          <p:cNvPr id="8" name="Text 5"/>
          <p:cNvSpPr/>
          <p:nvPr/>
        </p:nvSpPr>
        <p:spPr>
          <a:xfrm>
            <a:off x="3513296" y="5581610"/>
            <a:ext cx="2117408" cy="264557"/>
          </a:xfrm>
          <a:prstGeom prst="rect">
            <a:avLst/>
          </a:prstGeom>
          <a:noFill/>
          <a:ln/>
        </p:spPr>
        <p:txBody>
          <a:bodyPr wrap="none" lIns="0" tIns="0" rIns="0" bIns="0" rtlCol="0" anchor="t"/>
          <a:lstStyle/>
          <a:p>
            <a:pPr marL="0" indent="0" algn="ctr">
              <a:lnSpc>
                <a:spcPts val="2050"/>
              </a:lnSpc>
              <a:buNone/>
            </a:pPr>
            <a:r>
              <a:rPr lang="en-US" b="1" u="sng" kern="0" spc="-33" dirty="0">
                <a:solidFill>
                  <a:srgbClr val="E0D6DE"/>
                </a:solidFill>
                <a:effectLst>
                  <a:outerShdw blurRad="38100" dist="38100" dir="2700000" algn="tl">
                    <a:srgbClr val="000000">
                      <a:alpha val="43137"/>
                    </a:srgbClr>
                  </a:outerShdw>
                </a:effectLst>
                <a:latin typeface="Petrona Bold" pitchFamily="34" charset="0"/>
                <a:ea typeface="Petrona Bold" pitchFamily="34" charset="-122"/>
              </a:rPr>
              <a:t>Precision</a:t>
            </a:r>
            <a:endParaRPr lang="en-US" u="sng" dirty="0">
              <a:effectLst>
                <a:outerShdw blurRad="38100" dist="38100" dir="2700000" algn="tl">
                  <a:srgbClr val="000000">
                    <a:alpha val="43137"/>
                  </a:srgbClr>
                </a:outerShdw>
              </a:effectLst>
            </a:endParaRPr>
          </a:p>
        </p:txBody>
      </p:sp>
      <p:sp>
        <p:nvSpPr>
          <p:cNvPr id="9" name="Text 6"/>
          <p:cNvSpPr/>
          <p:nvPr/>
        </p:nvSpPr>
        <p:spPr>
          <a:xfrm>
            <a:off x="564594" y="5937678"/>
            <a:ext cx="8014811" cy="516255"/>
          </a:xfrm>
          <a:prstGeom prst="rect">
            <a:avLst/>
          </a:prstGeom>
          <a:noFill/>
          <a:ln/>
        </p:spPr>
        <p:txBody>
          <a:bodyPr wrap="square" lIns="0" tIns="0" rIns="0" bIns="0" rtlCol="0" anchor="t"/>
          <a:lstStyle/>
          <a:p>
            <a:pPr marL="0" indent="0" algn="ctr">
              <a:lnSpc>
                <a:spcPts val="2000"/>
              </a:lnSpc>
              <a:buNone/>
            </a:pPr>
            <a:r>
              <a:rPr lang="en-US" sz="1250" dirty="0">
                <a:solidFill>
                  <a:schemeClr val="tx2">
                    <a:lumMod val="90000"/>
                  </a:schemeClr>
                </a:solidFill>
                <a:latin typeface="Inter"/>
                <a:ea typeface="Inter"/>
              </a:rPr>
              <a:t>Precision measures the proportion of correctly predicted positive cases out of all cases predicted as positive by the model which has reached 95.27% in our model.</a:t>
            </a:r>
          </a:p>
        </p:txBody>
      </p:sp>
      <p:sp>
        <p:nvSpPr>
          <p:cNvPr id="10" name="Text 7"/>
          <p:cNvSpPr/>
          <p:nvPr/>
        </p:nvSpPr>
        <p:spPr>
          <a:xfrm>
            <a:off x="564594" y="6377008"/>
            <a:ext cx="8014811" cy="532328"/>
          </a:xfrm>
          <a:prstGeom prst="rect">
            <a:avLst/>
          </a:prstGeom>
          <a:noFill/>
          <a:ln/>
        </p:spPr>
        <p:txBody>
          <a:bodyPr wrap="none" lIns="0" tIns="0" rIns="0" bIns="0" rtlCol="0" anchor="t"/>
          <a:lstStyle/>
          <a:p>
            <a:pPr marL="0" indent="0" algn="ctr">
              <a:lnSpc>
                <a:spcPts val="4150"/>
              </a:lnSpc>
              <a:buNone/>
            </a:pPr>
            <a:r>
              <a:rPr lang="en-US" sz="3200" b="1" kern="0" spc="-84" dirty="0">
                <a:solidFill>
                  <a:schemeClr val="accent2"/>
                </a:solidFill>
                <a:latin typeface="Petrona Bold" pitchFamily="34" charset="0"/>
                <a:ea typeface="Petrona Bold" pitchFamily="34" charset="-122"/>
                <a:cs typeface="Petrona Bold" pitchFamily="34" charset="-120"/>
              </a:rPr>
              <a:t>0.3s</a:t>
            </a:r>
            <a:endParaRPr lang="en-US" sz="3200" dirty="0">
              <a:solidFill>
                <a:schemeClr val="accent2"/>
              </a:solidFill>
            </a:endParaRPr>
          </a:p>
        </p:txBody>
      </p:sp>
      <p:sp>
        <p:nvSpPr>
          <p:cNvPr id="11" name="Text 8"/>
          <p:cNvSpPr/>
          <p:nvPr/>
        </p:nvSpPr>
        <p:spPr>
          <a:xfrm>
            <a:off x="3513296" y="6910507"/>
            <a:ext cx="2117408" cy="264557"/>
          </a:xfrm>
          <a:prstGeom prst="rect">
            <a:avLst/>
          </a:prstGeom>
          <a:noFill/>
          <a:ln/>
        </p:spPr>
        <p:txBody>
          <a:bodyPr wrap="none" lIns="0" tIns="0" rIns="0" bIns="0" rtlCol="0" anchor="t"/>
          <a:lstStyle/>
          <a:p>
            <a:pPr marL="0" indent="0" algn="ctr">
              <a:lnSpc>
                <a:spcPts val="2050"/>
              </a:lnSpc>
              <a:buNone/>
            </a:pPr>
            <a:r>
              <a:rPr lang="en-US" b="1" u="sng" kern="0" spc="-33" dirty="0">
                <a:solidFill>
                  <a:srgbClr val="E0D6DE"/>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Inference Time</a:t>
            </a:r>
            <a:endParaRPr lang="en-US" u="sng" dirty="0">
              <a:effectLst>
                <a:outerShdw blurRad="38100" dist="38100" dir="2700000" algn="tl">
                  <a:srgbClr val="000000">
                    <a:alpha val="43137"/>
                  </a:srgbClr>
                </a:outerShdw>
              </a:effectLst>
            </a:endParaRPr>
          </a:p>
        </p:txBody>
      </p:sp>
      <p:sp>
        <p:nvSpPr>
          <p:cNvPr id="12" name="Text 9"/>
          <p:cNvSpPr/>
          <p:nvPr/>
        </p:nvSpPr>
        <p:spPr>
          <a:xfrm>
            <a:off x="564594" y="7271742"/>
            <a:ext cx="8014811" cy="516255"/>
          </a:xfrm>
          <a:prstGeom prst="rect">
            <a:avLst/>
          </a:prstGeom>
          <a:noFill/>
          <a:ln/>
        </p:spPr>
        <p:txBody>
          <a:bodyPr wrap="square" lIns="0" tIns="0" rIns="0" bIns="0" rtlCol="0" anchor="t"/>
          <a:lstStyle/>
          <a:p>
            <a:pPr marL="0" indent="0" algn="ctr">
              <a:lnSpc>
                <a:spcPts val="2000"/>
              </a:lnSpc>
              <a:buNone/>
            </a:pPr>
            <a:r>
              <a:rPr lang="en-US" sz="1250" kern="0" spc="-25" dirty="0">
                <a:solidFill>
                  <a:schemeClr val="tx2">
                    <a:lumMod val="90000"/>
                  </a:schemeClr>
                </a:solidFill>
                <a:latin typeface="Inter" pitchFamily="34" charset="0"/>
                <a:ea typeface="Inter" pitchFamily="34" charset="-122"/>
                <a:cs typeface="Inter" pitchFamily="34" charset="-120"/>
              </a:rPr>
              <a:t>The plant disease detection process takes only 0.3 seconds on average, enabling real-time diagnosis and rapid response to emerging plant health issues.</a:t>
            </a:r>
            <a:endParaRPr lang="en-US" sz="1250" dirty="0">
              <a:solidFill>
                <a:schemeClr val="tx2">
                  <a:lumMod val="90000"/>
                </a:schemeClr>
              </a:solidFill>
            </a:endParaRPr>
          </a:p>
        </p:txBody>
      </p:sp>
      <p:pic>
        <p:nvPicPr>
          <p:cNvPr id="18" name="Picture 17">
            <a:extLst>
              <a:ext uri="{FF2B5EF4-FFF2-40B4-BE49-F238E27FC236}">
                <a16:creationId xmlns:a16="http://schemas.microsoft.com/office/drawing/2014/main" id="{10E13067-7966-C8D0-C788-9A8A40C7030F}"/>
              </a:ext>
            </a:extLst>
          </p:cNvPr>
          <p:cNvPicPr>
            <a:picLocks noChangeAspect="1"/>
          </p:cNvPicPr>
          <p:nvPr/>
        </p:nvPicPr>
        <p:blipFill>
          <a:blip r:embed="rId3"/>
          <a:srcRect l="2185" r="3670" b="1519"/>
          <a:stretch/>
        </p:blipFill>
        <p:spPr>
          <a:xfrm>
            <a:off x="8920976" y="1"/>
            <a:ext cx="5709424" cy="8229599"/>
          </a:xfrm>
          <a:prstGeom prst="rect">
            <a:avLst/>
          </a:prstGeom>
        </p:spPr>
      </p:pic>
      <p:sp>
        <p:nvSpPr>
          <p:cNvPr id="27" name="Text 3">
            <a:extLst>
              <a:ext uri="{FF2B5EF4-FFF2-40B4-BE49-F238E27FC236}">
                <a16:creationId xmlns:a16="http://schemas.microsoft.com/office/drawing/2014/main" id="{066FA0C6-2EC2-38D5-0464-87658986D1C2}"/>
              </a:ext>
            </a:extLst>
          </p:cNvPr>
          <p:cNvSpPr/>
          <p:nvPr/>
        </p:nvSpPr>
        <p:spPr>
          <a:xfrm>
            <a:off x="653803" y="3374230"/>
            <a:ext cx="8014811" cy="516255"/>
          </a:xfrm>
          <a:prstGeom prst="rect">
            <a:avLst/>
          </a:prstGeom>
          <a:noFill/>
          <a:ln/>
        </p:spPr>
        <p:txBody>
          <a:bodyPr wrap="square" lIns="0" tIns="0" rIns="0" bIns="0" rtlCol="0" anchor="t"/>
          <a:lstStyle/>
          <a:p>
            <a:pPr algn="ctr">
              <a:lnSpc>
                <a:spcPts val="2000"/>
              </a:lnSpc>
            </a:pPr>
            <a:r>
              <a:rPr lang="en-US" sz="1250" kern="0" spc="-25" dirty="0">
                <a:solidFill>
                  <a:schemeClr val="tx2">
                    <a:lumMod val="90000"/>
                  </a:schemeClr>
                </a:solidFill>
                <a:latin typeface="Inter" pitchFamily="34" charset="0"/>
                <a:ea typeface="Inter" pitchFamily="34" charset="-122"/>
                <a:cs typeface="Inter" pitchFamily="34" charset="-120"/>
              </a:rPr>
              <a:t>Our model achieved a recall of 94.52%, indicating it correctly identified 94.52% of the actual positive cases.</a:t>
            </a:r>
            <a:endParaRPr lang="en-US" sz="1250" dirty="0">
              <a:solidFill>
                <a:schemeClr val="tx2">
                  <a:lumMod val="90000"/>
                </a:schemeClr>
              </a:solidFill>
            </a:endParaRPr>
          </a:p>
          <a:p>
            <a:pPr marL="0" indent="0" algn="ctr">
              <a:lnSpc>
                <a:spcPts val="2000"/>
              </a:lnSpc>
              <a:buNone/>
            </a:pPr>
            <a:endParaRPr lang="en-US" sz="1250" dirty="0"/>
          </a:p>
        </p:txBody>
      </p:sp>
      <p:sp>
        <p:nvSpPr>
          <p:cNvPr id="28" name="Text 2">
            <a:extLst>
              <a:ext uri="{FF2B5EF4-FFF2-40B4-BE49-F238E27FC236}">
                <a16:creationId xmlns:a16="http://schemas.microsoft.com/office/drawing/2014/main" id="{8FED7825-8C3C-B17E-7026-B69A2840B2EA}"/>
              </a:ext>
            </a:extLst>
          </p:cNvPr>
          <p:cNvSpPr/>
          <p:nvPr/>
        </p:nvSpPr>
        <p:spPr>
          <a:xfrm>
            <a:off x="3513294" y="3051620"/>
            <a:ext cx="2117408" cy="264557"/>
          </a:xfrm>
          <a:prstGeom prst="rect">
            <a:avLst/>
          </a:prstGeom>
          <a:noFill/>
          <a:ln/>
        </p:spPr>
        <p:txBody>
          <a:bodyPr wrap="none" lIns="0" tIns="0" rIns="0" bIns="0" rtlCol="0" anchor="t"/>
          <a:lstStyle/>
          <a:p>
            <a:pPr marL="0" indent="0" algn="ctr">
              <a:lnSpc>
                <a:spcPts val="2050"/>
              </a:lnSpc>
              <a:buNone/>
            </a:pPr>
            <a:r>
              <a:rPr lang="en-US" b="1" u="sng" kern="0" spc="-33" dirty="0">
                <a:solidFill>
                  <a:srgbClr val="E0D6DE"/>
                </a:solidFill>
                <a:effectLst>
                  <a:outerShdw blurRad="38100" dist="38100" dir="2700000" algn="tl">
                    <a:srgbClr val="000000">
                      <a:alpha val="43137"/>
                    </a:srgbClr>
                  </a:outerShdw>
                </a:effectLst>
                <a:latin typeface="Petrona Bold" pitchFamily="34" charset="0"/>
                <a:ea typeface="Petrona Bold" pitchFamily="34" charset="-122"/>
              </a:rPr>
              <a:t>Recall</a:t>
            </a:r>
            <a:endParaRPr lang="en-US" u="sng" dirty="0">
              <a:effectLst>
                <a:outerShdw blurRad="38100" dist="38100" dir="2700000" algn="tl">
                  <a:srgbClr val="000000">
                    <a:alpha val="43137"/>
                  </a:srgbClr>
                </a:outerShdw>
              </a:effectLst>
            </a:endParaRPr>
          </a:p>
        </p:txBody>
      </p:sp>
      <p:sp>
        <p:nvSpPr>
          <p:cNvPr id="29" name="Text 4">
            <a:extLst>
              <a:ext uri="{FF2B5EF4-FFF2-40B4-BE49-F238E27FC236}">
                <a16:creationId xmlns:a16="http://schemas.microsoft.com/office/drawing/2014/main" id="{93A81BF5-D644-8465-B3E9-4947D94D0D7A}"/>
              </a:ext>
            </a:extLst>
          </p:cNvPr>
          <p:cNvSpPr/>
          <p:nvPr/>
        </p:nvSpPr>
        <p:spPr>
          <a:xfrm>
            <a:off x="653802" y="2518707"/>
            <a:ext cx="8014811" cy="532328"/>
          </a:xfrm>
          <a:prstGeom prst="rect">
            <a:avLst/>
          </a:prstGeom>
          <a:noFill/>
          <a:ln/>
        </p:spPr>
        <p:txBody>
          <a:bodyPr wrap="none" lIns="0" tIns="0" rIns="0" bIns="0" rtlCol="0" anchor="t"/>
          <a:lstStyle/>
          <a:p>
            <a:pPr marL="0" indent="0" algn="ctr">
              <a:lnSpc>
                <a:spcPts val="4150"/>
              </a:lnSpc>
              <a:buNone/>
            </a:pPr>
            <a:r>
              <a:rPr lang="en-US" sz="3200" b="1" kern="0" spc="-84" dirty="0">
                <a:solidFill>
                  <a:schemeClr val="accent2"/>
                </a:solidFill>
                <a:latin typeface="Petrona Bold" pitchFamily="34" charset="0"/>
                <a:ea typeface="Petrona Bold" pitchFamily="34" charset="-122"/>
              </a:rPr>
              <a:t>94.52%</a:t>
            </a:r>
            <a:endParaRPr lang="en-US" sz="3200" dirty="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83392" y="245626"/>
            <a:ext cx="7750016" cy="1306830"/>
          </a:xfrm>
          <a:prstGeom prst="rect">
            <a:avLst/>
          </a:prstGeom>
          <a:noFill/>
          <a:ln/>
        </p:spPr>
        <p:txBody>
          <a:bodyPr wrap="square" lIns="0" tIns="0" rIns="0" bIns="0" rtlCol="0" anchor="t"/>
          <a:lstStyle/>
          <a:p>
            <a:pPr marL="0" indent="0">
              <a:lnSpc>
                <a:spcPts val="5100"/>
              </a:lnSpc>
              <a:buNone/>
            </a:pPr>
            <a:r>
              <a:rPr lang="en-US" sz="4100" b="1" kern="0" spc="-82" dirty="0">
                <a:solidFill>
                  <a:srgbClr val="FF8AAF"/>
                </a:solidFill>
                <a:latin typeface="Petrona Bold" pitchFamily="34" charset="0"/>
                <a:ea typeface="Petrona Bold" pitchFamily="34" charset="-122"/>
                <a:cs typeface="Petrona Bold" pitchFamily="34" charset="-120"/>
              </a:rPr>
              <a:t>Data Preprocessing for Plant Disease Detection</a:t>
            </a:r>
            <a:endParaRPr lang="en-US" sz="4100" dirty="0"/>
          </a:p>
        </p:txBody>
      </p:sp>
      <p:sp>
        <p:nvSpPr>
          <p:cNvPr id="4" name="Text 1"/>
          <p:cNvSpPr/>
          <p:nvPr/>
        </p:nvSpPr>
        <p:spPr>
          <a:xfrm>
            <a:off x="6183392" y="1677622"/>
            <a:ext cx="2507099" cy="783908"/>
          </a:xfrm>
          <a:prstGeom prst="rect">
            <a:avLst/>
          </a:prstGeom>
          <a:noFill/>
          <a:ln/>
        </p:spPr>
        <p:txBody>
          <a:bodyPr wrap="square" lIns="0" tIns="0" rIns="0" bIns="0" rtlCol="0" anchor="t"/>
          <a:lstStyle/>
          <a:p>
            <a:pPr marL="0" indent="0">
              <a:lnSpc>
                <a:spcPts val="3050"/>
              </a:lnSpc>
              <a:buNone/>
            </a:pPr>
            <a:r>
              <a:rPr lang="en-US" sz="2450" b="1" kern="0" spc="-49" dirty="0">
                <a:solidFill>
                  <a:srgbClr val="FF8AAF"/>
                </a:solidFill>
                <a:latin typeface="Petrona Bold" pitchFamily="34" charset="0"/>
                <a:ea typeface="Petrona Bold" pitchFamily="34" charset="-122"/>
                <a:cs typeface="Petrona Bold" pitchFamily="34" charset="-120"/>
              </a:rPr>
              <a:t>Image Preprocessing</a:t>
            </a:r>
            <a:endParaRPr lang="en-US" sz="2450" dirty="0"/>
          </a:p>
        </p:txBody>
      </p:sp>
      <p:sp>
        <p:nvSpPr>
          <p:cNvPr id="5" name="Text 2"/>
          <p:cNvSpPr/>
          <p:nvPr/>
        </p:nvSpPr>
        <p:spPr>
          <a:xfrm>
            <a:off x="6183392" y="2596314"/>
            <a:ext cx="2507099" cy="3823335"/>
          </a:xfrm>
          <a:prstGeom prst="rect">
            <a:avLst/>
          </a:prstGeom>
          <a:noFill/>
          <a:ln/>
        </p:spPr>
        <p:txBody>
          <a:bodyPr wrap="square" lIns="0" tIns="0" rIns="0" bIns="0" rtlCol="0" anchor="t"/>
          <a:lstStyle/>
          <a:p>
            <a:pPr marL="0" indent="0">
              <a:lnSpc>
                <a:spcPts val="2500"/>
              </a:lnSpc>
              <a:buNone/>
            </a:pPr>
            <a:r>
              <a:rPr lang="en-US" sz="1550" kern="0" spc="-31" dirty="0">
                <a:solidFill>
                  <a:srgbClr val="E0D6DE"/>
                </a:solidFill>
                <a:latin typeface="Inter" pitchFamily="34" charset="0"/>
                <a:ea typeface="Inter" pitchFamily="34" charset="-122"/>
                <a:cs typeface="Inter" pitchFamily="34" charset="-120"/>
              </a:rPr>
              <a:t>To prepare the image data for the CNN model, we implemented a comprehensive preprocessing pipeline. This includes resizing all images to a consistent size, normalizing pixel values, and applying data augmentation techniques to increase the diversity of the training data.</a:t>
            </a:r>
            <a:endParaRPr lang="en-US" sz="1550" dirty="0"/>
          </a:p>
        </p:txBody>
      </p:sp>
      <p:sp>
        <p:nvSpPr>
          <p:cNvPr id="6" name="Text 3"/>
          <p:cNvSpPr/>
          <p:nvPr/>
        </p:nvSpPr>
        <p:spPr>
          <a:xfrm>
            <a:off x="9137437" y="1683918"/>
            <a:ext cx="2135624" cy="783908"/>
          </a:xfrm>
          <a:prstGeom prst="rect">
            <a:avLst/>
          </a:prstGeom>
          <a:noFill/>
          <a:ln/>
        </p:spPr>
        <p:txBody>
          <a:bodyPr wrap="square" lIns="0" tIns="0" rIns="0" bIns="0" rtlCol="0" anchor="t"/>
          <a:lstStyle/>
          <a:p>
            <a:pPr marL="0" indent="0">
              <a:lnSpc>
                <a:spcPts val="3050"/>
              </a:lnSpc>
              <a:buNone/>
            </a:pPr>
            <a:r>
              <a:rPr lang="en-US" sz="2450" b="1" kern="0" spc="-49" dirty="0">
                <a:solidFill>
                  <a:srgbClr val="FF8AAF"/>
                </a:solidFill>
                <a:latin typeface="Petrona Bold" pitchFamily="34" charset="0"/>
                <a:ea typeface="Petrona Bold" pitchFamily="34" charset="-122"/>
                <a:cs typeface="Petrona Bold" pitchFamily="34" charset="-120"/>
              </a:rPr>
              <a:t>Label Encoding</a:t>
            </a:r>
            <a:endParaRPr lang="en-US" sz="2450" dirty="0"/>
          </a:p>
        </p:txBody>
      </p:sp>
      <p:sp>
        <p:nvSpPr>
          <p:cNvPr id="7" name="Text 4"/>
          <p:cNvSpPr/>
          <p:nvPr/>
        </p:nvSpPr>
        <p:spPr>
          <a:xfrm>
            <a:off x="9183886" y="2602055"/>
            <a:ext cx="2135624" cy="3186113"/>
          </a:xfrm>
          <a:prstGeom prst="rect">
            <a:avLst/>
          </a:prstGeom>
          <a:noFill/>
          <a:ln/>
        </p:spPr>
        <p:txBody>
          <a:bodyPr wrap="square" lIns="0" tIns="0" rIns="0" bIns="0" rtlCol="0" anchor="t"/>
          <a:lstStyle/>
          <a:p>
            <a:pPr marL="0" indent="0">
              <a:lnSpc>
                <a:spcPts val="2500"/>
              </a:lnSpc>
              <a:buNone/>
            </a:pPr>
            <a:r>
              <a:rPr lang="en-US" sz="1550" kern="0" spc="-31" dirty="0">
                <a:solidFill>
                  <a:srgbClr val="E0D6DE"/>
                </a:solidFill>
                <a:latin typeface="Inter" pitchFamily="34" charset="0"/>
                <a:ea typeface="Inter" pitchFamily="34" charset="-122"/>
                <a:cs typeface="Inter" pitchFamily="34" charset="-120"/>
              </a:rPr>
              <a:t>The plant disease labels were encoded as numeric values to be compatible with the output layer of the CNN model. We used one-hot encoding to represent the multi-class disease classifications.</a:t>
            </a:r>
            <a:endParaRPr lang="en-US" sz="1550" dirty="0"/>
          </a:p>
        </p:txBody>
      </p:sp>
      <p:sp>
        <p:nvSpPr>
          <p:cNvPr id="8" name="Text 5"/>
          <p:cNvSpPr/>
          <p:nvPr/>
        </p:nvSpPr>
        <p:spPr>
          <a:xfrm>
            <a:off x="11812905" y="1682431"/>
            <a:ext cx="2135624" cy="783908"/>
          </a:xfrm>
          <a:prstGeom prst="rect">
            <a:avLst/>
          </a:prstGeom>
          <a:noFill/>
          <a:ln/>
        </p:spPr>
        <p:txBody>
          <a:bodyPr wrap="square" lIns="0" tIns="0" rIns="0" bIns="0" rtlCol="0" anchor="t"/>
          <a:lstStyle/>
          <a:p>
            <a:pPr marL="0" indent="0">
              <a:lnSpc>
                <a:spcPts val="3050"/>
              </a:lnSpc>
              <a:buNone/>
            </a:pPr>
            <a:r>
              <a:rPr lang="en-US" sz="2450" b="1" kern="0" spc="-49" dirty="0">
                <a:solidFill>
                  <a:srgbClr val="FF8AAF"/>
                </a:solidFill>
                <a:latin typeface="Petrona Bold" pitchFamily="34" charset="0"/>
                <a:ea typeface="Petrona Bold" pitchFamily="34" charset="-122"/>
                <a:cs typeface="Petrona Bold" pitchFamily="34" charset="-120"/>
              </a:rPr>
              <a:t>Train-Test Split</a:t>
            </a:r>
            <a:endParaRPr lang="en-US" sz="2450" dirty="0"/>
          </a:p>
        </p:txBody>
      </p:sp>
      <p:sp>
        <p:nvSpPr>
          <p:cNvPr id="9" name="Text 6"/>
          <p:cNvSpPr/>
          <p:nvPr/>
        </p:nvSpPr>
        <p:spPr>
          <a:xfrm>
            <a:off x="11812905" y="2596314"/>
            <a:ext cx="2135624" cy="2867501"/>
          </a:xfrm>
          <a:prstGeom prst="rect">
            <a:avLst/>
          </a:prstGeom>
          <a:noFill/>
          <a:ln/>
        </p:spPr>
        <p:txBody>
          <a:bodyPr wrap="square" lIns="0" tIns="0" rIns="0" bIns="0" rtlCol="0" anchor="t"/>
          <a:lstStyle/>
          <a:p>
            <a:pPr marL="0" indent="0">
              <a:lnSpc>
                <a:spcPts val="2500"/>
              </a:lnSpc>
              <a:buNone/>
            </a:pPr>
            <a:r>
              <a:rPr lang="en-US" sz="1550" kern="0" spc="-31" dirty="0">
                <a:solidFill>
                  <a:srgbClr val="E0D6DE"/>
                </a:solidFill>
                <a:latin typeface="Inter" pitchFamily="34" charset="0"/>
                <a:ea typeface="Inter" pitchFamily="34" charset="-122"/>
                <a:cs typeface="Inter" pitchFamily="34" charset="-120"/>
              </a:rPr>
              <a:t>The dataset was split into training and testing sets, ensuring that the model is evaluated on unseen data. This helps to assess the generalization capabilities of the CNN model.</a:t>
            </a:r>
            <a:endParaRPr lang="en-US" sz="1550" dirty="0"/>
          </a:p>
        </p:txBody>
      </p:sp>
      <p:pic>
        <p:nvPicPr>
          <p:cNvPr id="11" name="Picture 10">
            <a:extLst>
              <a:ext uri="{FF2B5EF4-FFF2-40B4-BE49-F238E27FC236}">
                <a16:creationId xmlns:a16="http://schemas.microsoft.com/office/drawing/2014/main" id="{184A64E3-54E8-84C6-0FF8-171C926B2C3C}"/>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9000"/>
                    </a14:imgEffect>
                    <a14:imgEffect>
                      <a14:colorTemperature colorTemp="11500"/>
                    </a14:imgEffect>
                    <a14:imgEffect>
                      <a14:saturation sat="346000"/>
                    </a14:imgEffect>
                  </a14:imgLayer>
                </a14:imgProps>
              </a:ext>
            </a:extLst>
          </a:blip>
          <a:stretch>
            <a:fillRect/>
          </a:stretch>
        </p:blipFill>
        <p:spPr>
          <a:xfrm>
            <a:off x="-178420" y="-175898"/>
            <a:ext cx="5341435" cy="8539313"/>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5200" y="477203"/>
            <a:ext cx="7197328" cy="675799"/>
          </a:xfrm>
          <a:prstGeom prst="rect">
            <a:avLst/>
          </a:prstGeom>
          <a:noFill/>
          <a:ln/>
        </p:spPr>
        <p:txBody>
          <a:bodyPr wrap="none" lIns="0" tIns="0" rIns="0" bIns="0" rtlCol="0" anchor="t"/>
          <a:lstStyle/>
          <a:p>
            <a:pPr marL="0" indent="0">
              <a:lnSpc>
                <a:spcPts val="5300"/>
              </a:lnSpc>
              <a:buNone/>
            </a:pPr>
            <a:r>
              <a:rPr lang="en-US" sz="4250" b="1" kern="0" spc="-85" dirty="0">
                <a:solidFill>
                  <a:srgbClr val="FF8AAF"/>
                </a:solidFill>
                <a:latin typeface="Petrona Bold" pitchFamily="34" charset="0"/>
                <a:ea typeface="Petrona Bold" pitchFamily="34" charset="-122"/>
                <a:cs typeface="Petrona Bold" pitchFamily="34" charset="-120"/>
              </a:rPr>
              <a:t>Conclusions and Future Scope</a:t>
            </a:r>
            <a:endParaRPr lang="en-US" sz="4250" dirty="0"/>
          </a:p>
        </p:txBody>
      </p:sp>
      <p:sp>
        <p:nvSpPr>
          <p:cNvPr id="3" name="Shape 1"/>
          <p:cNvSpPr/>
          <p:nvPr/>
        </p:nvSpPr>
        <p:spPr>
          <a:xfrm>
            <a:off x="720804" y="1763197"/>
            <a:ext cx="2198013" cy="1532096"/>
          </a:xfrm>
          <a:prstGeom prst="roundRect">
            <a:avLst>
              <a:gd name="adj" fmla="val 5646"/>
            </a:avLst>
          </a:prstGeom>
          <a:solidFill>
            <a:srgbClr val="2F1D63"/>
          </a:solidFill>
          <a:ln w="7620">
            <a:solidFill>
              <a:srgbClr val="48367C"/>
            </a:solidFill>
            <a:prstDash val="solid"/>
          </a:ln>
        </p:spPr>
      </p:sp>
      <p:sp>
        <p:nvSpPr>
          <p:cNvPr id="4" name="Text 2"/>
          <p:cNvSpPr/>
          <p:nvPr/>
        </p:nvSpPr>
        <p:spPr>
          <a:xfrm>
            <a:off x="934283" y="2323267"/>
            <a:ext cx="105013" cy="411837"/>
          </a:xfrm>
          <a:prstGeom prst="rect">
            <a:avLst/>
          </a:prstGeom>
          <a:noFill/>
          <a:ln/>
        </p:spPr>
        <p:txBody>
          <a:bodyPr wrap="none" lIns="0" tIns="0" rIns="0" bIns="0" rtlCol="0" anchor="t"/>
          <a:lstStyle/>
          <a:p>
            <a:pPr marL="0" indent="0" algn="ctr">
              <a:lnSpc>
                <a:spcPts val="3200"/>
              </a:lnSpc>
              <a:buNone/>
            </a:pPr>
            <a:r>
              <a:rPr lang="en-US" sz="2000" b="1" kern="0" spc="-41" dirty="0">
                <a:solidFill>
                  <a:srgbClr val="E0D6DE"/>
                </a:solidFill>
                <a:latin typeface="Petrona Bold" pitchFamily="34" charset="0"/>
                <a:ea typeface="Petrona Bold" pitchFamily="34" charset="-122"/>
                <a:cs typeface="Petrona Bold" pitchFamily="34" charset="-120"/>
              </a:rPr>
              <a:t>1</a:t>
            </a:r>
            <a:endParaRPr lang="en-US" sz="2000" dirty="0"/>
          </a:p>
        </p:txBody>
      </p:sp>
      <p:sp>
        <p:nvSpPr>
          <p:cNvPr id="5" name="Text 3"/>
          <p:cNvSpPr/>
          <p:nvPr/>
        </p:nvSpPr>
        <p:spPr>
          <a:xfrm>
            <a:off x="3124676" y="1969056"/>
            <a:ext cx="3234928" cy="337780"/>
          </a:xfrm>
          <a:prstGeom prst="rect">
            <a:avLst/>
          </a:prstGeom>
          <a:noFill/>
          <a:ln/>
        </p:spPr>
        <p:txBody>
          <a:bodyPr wrap="none" lIns="0" tIns="0" rIns="0" bIns="0" rtlCol="0" anchor="t"/>
          <a:lstStyle/>
          <a:p>
            <a:pPr marL="0" indent="0" algn="l">
              <a:lnSpc>
                <a:spcPts val="2650"/>
              </a:lnSpc>
              <a:buNone/>
            </a:pPr>
            <a:r>
              <a:rPr lang="en-US" sz="2100" b="1" kern="0" spc="-43" dirty="0">
                <a:solidFill>
                  <a:srgbClr val="E0D6DE"/>
                </a:solidFill>
                <a:latin typeface="Petrona Bold" pitchFamily="34" charset="0"/>
                <a:ea typeface="Petrona Bold" pitchFamily="34" charset="-122"/>
                <a:cs typeface="Petrona Bold" pitchFamily="34" charset="-120"/>
              </a:rPr>
              <a:t>Accurate Disease Detection</a:t>
            </a:r>
            <a:endParaRPr lang="en-US" sz="2100" dirty="0"/>
          </a:p>
        </p:txBody>
      </p:sp>
      <p:sp>
        <p:nvSpPr>
          <p:cNvPr id="6" name="Text 4"/>
          <p:cNvSpPr/>
          <p:nvPr/>
        </p:nvSpPr>
        <p:spPr>
          <a:xfrm>
            <a:off x="3186008" y="2405539"/>
            <a:ext cx="10579060" cy="659130"/>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Our custom CNN model has demonstrated exceptional performance in accurately identifying a wide range of plant diseases, providing a reliable and scalable solution for agricultural professionals and enthusiasts.</a:t>
            </a:r>
            <a:endParaRPr lang="en-US" sz="1600" dirty="0"/>
          </a:p>
        </p:txBody>
      </p:sp>
      <p:sp>
        <p:nvSpPr>
          <p:cNvPr id="7" name="Shape 5"/>
          <p:cNvSpPr/>
          <p:nvPr/>
        </p:nvSpPr>
        <p:spPr>
          <a:xfrm>
            <a:off x="3021687" y="3285768"/>
            <a:ext cx="10785038" cy="11430"/>
          </a:xfrm>
          <a:prstGeom prst="roundRect">
            <a:avLst>
              <a:gd name="adj" fmla="val 756770"/>
            </a:avLst>
          </a:prstGeom>
          <a:solidFill>
            <a:srgbClr val="48367C"/>
          </a:solidFill>
          <a:ln/>
        </p:spPr>
      </p:sp>
      <p:sp>
        <p:nvSpPr>
          <p:cNvPr id="8" name="Shape 6"/>
          <p:cNvSpPr/>
          <p:nvPr/>
        </p:nvSpPr>
        <p:spPr>
          <a:xfrm>
            <a:off x="720804" y="3398163"/>
            <a:ext cx="4396145" cy="1861661"/>
          </a:xfrm>
          <a:prstGeom prst="roundRect">
            <a:avLst>
              <a:gd name="adj" fmla="val 4646"/>
            </a:avLst>
          </a:prstGeom>
          <a:solidFill>
            <a:srgbClr val="2F1D63"/>
          </a:solidFill>
          <a:ln w="7620">
            <a:solidFill>
              <a:srgbClr val="48367C"/>
            </a:solidFill>
            <a:prstDash val="solid"/>
          </a:ln>
        </p:spPr>
      </p:sp>
      <p:sp>
        <p:nvSpPr>
          <p:cNvPr id="9" name="Text 7"/>
          <p:cNvSpPr/>
          <p:nvPr/>
        </p:nvSpPr>
        <p:spPr>
          <a:xfrm>
            <a:off x="934283" y="4123015"/>
            <a:ext cx="140851" cy="411837"/>
          </a:xfrm>
          <a:prstGeom prst="rect">
            <a:avLst/>
          </a:prstGeom>
          <a:noFill/>
          <a:ln/>
        </p:spPr>
        <p:txBody>
          <a:bodyPr wrap="none" lIns="0" tIns="0" rIns="0" bIns="0" rtlCol="0" anchor="t"/>
          <a:lstStyle/>
          <a:p>
            <a:pPr marL="0" indent="0" algn="ctr">
              <a:lnSpc>
                <a:spcPts val="3200"/>
              </a:lnSpc>
              <a:buNone/>
            </a:pPr>
            <a:r>
              <a:rPr lang="en-US" sz="2000" b="1" kern="0" spc="-41" dirty="0">
                <a:solidFill>
                  <a:srgbClr val="E0D6DE"/>
                </a:solidFill>
                <a:latin typeface="Petrona Bold" pitchFamily="34" charset="0"/>
                <a:ea typeface="Petrona Bold" pitchFamily="34" charset="-122"/>
                <a:cs typeface="Petrona Bold" pitchFamily="34" charset="-120"/>
              </a:rPr>
              <a:t>2</a:t>
            </a:r>
            <a:endParaRPr lang="en-US" sz="2000" dirty="0"/>
          </a:p>
        </p:txBody>
      </p:sp>
      <p:sp>
        <p:nvSpPr>
          <p:cNvPr id="10" name="Text 8"/>
          <p:cNvSpPr/>
          <p:nvPr/>
        </p:nvSpPr>
        <p:spPr>
          <a:xfrm>
            <a:off x="5322808" y="3604022"/>
            <a:ext cx="2704386" cy="337780"/>
          </a:xfrm>
          <a:prstGeom prst="rect">
            <a:avLst/>
          </a:prstGeom>
          <a:noFill/>
          <a:ln/>
        </p:spPr>
        <p:txBody>
          <a:bodyPr wrap="none" lIns="0" tIns="0" rIns="0" bIns="0" rtlCol="0" anchor="t"/>
          <a:lstStyle/>
          <a:p>
            <a:pPr marL="0" indent="0" algn="l">
              <a:lnSpc>
                <a:spcPts val="2650"/>
              </a:lnSpc>
              <a:buNone/>
            </a:pPr>
            <a:r>
              <a:rPr lang="en-US" sz="2100" b="1" kern="0" spc="-43" dirty="0">
                <a:solidFill>
                  <a:srgbClr val="E0D6DE"/>
                </a:solidFill>
                <a:latin typeface="Petrona Bold" pitchFamily="34" charset="0"/>
                <a:ea typeface="Petrona Bold" pitchFamily="34" charset="-122"/>
                <a:cs typeface="Petrona Bold" pitchFamily="34" charset="-120"/>
              </a:rPr>
              <a:t>Streamlined Diagnosis</a:t>
            </a:r>
            <a:endParaRPr lang="en-US" sz="2100" dirty="0"/>
          </a:p>
        </p:txBody>
      </p:sp>
      <p:sp>
        <p:nvSpPr>
          <p:cNvPr id="11" name="Text 9"/>
          <p:cNvSpPr/>
          <p:nvPr/>
        </p:nvSpPr>
        <p:spPr>
          <a:xfrm>
            <a:off x="5322808" y="4065270"/>
            <a:ext cx="8380928" cy="988695"/>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The Streamlit-powered web application offers a user-friendly interface, enabling quick and easy disease diagnosis, empowering users to take prompt action and improve plant health.</a:t>
            </a:r>
            <a:endParaRPr lang="en-US" sz="1600" dirty="0"/>
          </a:p>
        </p:txBody>
      </p:sp>
      <p:sp>
        <p:nvSpPr>
          <p:cNvPr id="12" name="Shape 10"/>
          <p:cNvSpPr/>
          <p:nvPr/>
        </p:nvSpPr>
        <p:spPr>
          <a:xfrm>
            <a:off x="5219819" y="5250299"/>
            <a:ext cx="8586907" cy="11430"/>
          </a:xfrm>
          <a:prstGeom prst="roundRect">
            <a:avLst>
              <a:gd name="adj" fmla="val 756770"/>
            </a:avLst>
          </a:prstGeom>
          <a:solidFill>
            <a:srgbClr val="48367C"/>
          </a:solidFill>
          <a:ln/>
        </p:spPr>
      </p:sp>
      <p:sp>
        <p:nvSpPr>
          <p:cNvPr id="13" name="Shape 11"/>
          <p:cNvSpPr/>
          <p:nvPr/>
        </p:nvSpPr>
        <p:spPr>
          <a:xfrm>
            <a:off x="720804" y="5362694"/>
            <a:ext cx="6594396" cy="2191226"/>
          </a:xfrm>
          <a:prstGeom prst="roundRect">
            <a:avLst>
              <a:gd name="adj" fmla="val 3948"/>
            </a:avLst>
          </a:prstGeom>
          <a:solidFill>
            <a:srgbClr val="2F1D63"/>
          </a:solidFill>
          <a:ln w="7620">
            <a:solidFill>
              <a:srgbClr val="48367C"/>
            </a:solidFill>
            <a:prstDash val="solid"/>
          </a:ln>
        </p:spPr>
      </p:sp>
      <p:sp>
        <p:nvSpPr>
          <p:cNvPr id="14" name="Text 12"/>
          <p:cNvSpPr/>
          <p:nvPr/>
        </p:nvSpPr>
        <p:spPr>
          <a:xfrm>
            <a:off x="934283" y="6252329"/>
            <a:ext cx="140494" cy="411837"/>
          </a:xfrm>
          <a:prstGeom prst="rect">
            <a:avLst/>
          </a:prstGeom>
          <a:noFill/>
          <a:ln/>
        </p:spPr>
        <p:txBody>
          <a:bodyPr wrap="none" lIns="0" tIns="0" rIns="0" bIns="0" rtlCol="0" anchor="t"/>
          <a:lstStyle/>
          <a:p>
            <a:pPr marL="0" indent="0" algn="ctr">
              <a:lnSpc>
                <a:spcPts val="3200"/>
              </a:lnSpc>
              <a:buNone/>
            </a:pPr>
            <a:r>
              <a:rPr lang="en-US" sz="2000" b="1" kern="0" spc="-41" dirty="0">
                <a:solidFill>
                  <a:srgbClr val="E0D6DE"/>
                </a:solidFill>
                <a:latin typeface="Petrona Bold" pitchFamily="34" charset="0"/>
                <a:ea typeface="Petrona Bold" pitchFamily="34" charset="-122"/>
                <a:cs typeface="Petrona Bold" pitchFamily="34" charset="-120"/>
              </a:rPr>
              <a:t>3</a:t>
            </a:r>
            <a:endParaRPr lang="en-US" sz="2000" dirty="0"/>
          </a:p>
        </p:txBody>
      </p:sp>
      <p:sp>
        <p:nvSpPr>
          <p:cNvPr id="15" name="Text 13"/>
          <p:cNvSpPr/>
          <p:nvPr/>
        </p:nvSpPr>
        <p:spPr>
          <a:xfrm>
            <a:off x="7521059" y="5568553"/>
            <a:ext cx="2703076" cy="337780"/>
          </a:xfrm>
          <a:prstGeom prst="rect">
            <a:avLst/>
          </a:prstGeom>
          <a:noFill/>
          <a:ln/>
        </p:spPr>
        <p:txBody>
          <a:bodyPr wrap="none" lIns="0" tIns="0" rIns="0" bIns="0" rtlCol="0" anchor="t"/>
          <a:lstStyle/>
          <a:p>
            <a:pPr marL="0" indent="0" algn="l">
              <a:lnSpc>
                <a:spcPts val="2650"/>
              </a:lnSpc>
              <a:buNone/>
            </a:pPr>
            <a:r>
              <a:rPr lang="en-US" sz="2100" b="1" kern="0" spc="-43" dirty="0">
                <a:solidFill>
                  <a:srgbClr val="E0D6DE"/>
                </a:solidFill>
                <a:latin typeface="Petrona Bold" pitchFamily="34" charset="0"/>
                <a:ea typeface="Petrona Bold" pitchFamily="34" charset="-122"/>
                <a:cs typeface="Petrona Bold" pitchFamily="34" charset="-120"/>
              </a:rPr>
              <a:t>Future Scope</a:t>
            </a:r>
            <a:endParaRPr lang="en-US" sz="2100" dirty="0"/>
          </a:p>
        </p:txBody>
      </p:sp>
      <p:sp>
        <p:nvSpPr>
          <p:cNvPr id="16" name="Text 14"/>
          <p:cNvSpPr/>
          <p:nvPr/>
        </p:nvSpPr>
        <p:spPr>
          <a:xfrm>
            <a:off x="7521059" y="6029801"/>
            <a:ext cx="6182678" cy="1318260"/>
          </a:xfrm>
          <a:prstGeom prst="rect">
            <a:avLst/>
          </a:prstGeom>
          <a:noFill/>
          <a:ln/>
        </p:spPr>
        <p:txBody>
          <a:bodyPr wrap="square" lIns="0" tIns="0" rIns="0" bIns="0" rtlCol="0" anchor="t"/>
          <a:lstStyle/>
          <a:p>
            <a:pPr marL="0" indent="0" algn="l">
              <a:lnSpc>
                <a:spcPts val="2550"/>
              </a:lnSpc>
              <a:buNone/>
            </a:pPr>
            <a:r>
              <a:rPr lang="en-US" sz="1600" kern="0" spc="-32" dirty="0">
                <a:solidFill>
                  <a:srgbClr val="E0D6DE"/>
                </a:solidFill>
                <a:latin typeface="Inter" pitchFamily="34" charset="0"/>
                <a:ea typeface="Inter" pitchFamily="34" charset="-122"/>
                <a:cs typeface="Inter" pitchFamily="34" charset="-120"/>
              </a:rPr>
              <a:t>In the future, we plan to expand the capabilities of our solution by integrating additional features, such as adding a raspberry pi camera that will process an image in real time .</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742611"/>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Thank You</a:t>
            </a:r>
            <a:endParaRPr lang="en-US" sz="4650"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118</TotalTime>
  <Words>740</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Inter</vt:lpstr>
      <vt:lpstr>Petrona Bold</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WTF?Presentation</dc:title>
  <dc:subject>PptxGenJS Presentation</dc:subject>
  <dc:creator>Lakshit</dc:creator>
  <cp:lastModifiedBy>Athira Pillai</cp:lastModifiedBy>
  <cp:revision>4</cp:revision>
  <dcterms:created xsi:type="dcterms:W3CDTF">2024-11-17T08:37:27Z</dcterms:created>
  <dcterms:modified xsi:type="dcterms:W3CDTF">2024-11-17T16:32:11Z</dcterms:modified>
</cp:coreProperties>
</file>